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2981880" y="160020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5506560" y="160020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457200" y="414612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2981880" y="414612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5506560" y="414612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48733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4146120"/>
            <a:ext cx="74671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283640" y="160020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4283640" y="4146120"/>
            <a:ext cx="364392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2981880" y="160020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5506560" y="160020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57200" y="414612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8" name="PlaceHolder 6"/>
          <p:cNvSpPr>
            <a:spLocks noGrp="1"/>
          </p:cNvSpPr>
          <p:nvPr>
            <p:ph type="body"/>
          </p:nvPr>
        </p:nvSpPr>
        <p:spPr>
          <a:xfrm>
            <a:off x="2981880" y="414612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109" name="PlaceHolder 7"/>
          <p:cNvSpPr>
            <a:spLocks noGrp="1"/>
          </p:cNvSpPr>
          <p:nvPr>
            <p:ph type="body"/>
          </p:nvPr>
        </p:nvSpPr>
        <p:spPr>
          <a:xfrm>
            <a:off x="5506560" y="4146120"/>
            <a:ext cx="2404080" cy="23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92d05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0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 hidden="1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525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 hidden="1"/>
          <p:cNvSpPr/>
          <p:nvPr/>
        </p:nvSpPr>
        <p:spPr>
          <a:xfrm>
            <a:off x="8156520" y="5715000"/>
            <a:ext cx="549000" cy="549000"/>
          </a:xfrm>
          <a:prstGeom prst="ellipse">
            <a:avLst/>
          </a:prstGeom>
          <a:solidFill>
            <a:srgbClr val="fe8637"/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380880" y="0"/>
            <a:ext cx="609120" cy="685764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276120" y="0"/>
            <a:ext cx="104400" cy="685764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" name="CustomShape 9"/>
          <p:cNvSpPr/>
          <p:nvPr/>
        </p:nvSpPr>
        <p:spPr>
          <a:xfrm>
            <a:off x="990720" y="0"/>
            <a:ext cx="182160" cy="685764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" name="CustomShape 10"/>
          <p:cNvSpPr/>
          <p:nvPr/>
        </p:nvSpPr>
        <p:spPr>
          <a:xfrm>
            <a:off x="1141560" y="0"/>
            <a:ext cx="229680" cy="685764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Line 11"/>
          <p:cNvSpPr/>
          <p:nvPr/>
        </p:nvSpPr>
        <p:spPr>
          <a:xfrm>
            <a:off x="10620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  <a:alpha val="7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" name="Line 12"/>
          <p:cNvSpPr/>
          <p:nvPr/>
        </p:nvSpPr>
        <p:spPr>
          <a:xfrm>
            <a:off x="914400" y="0"/>
            <a:ext cx="0" cy="6858000"/>
          </a:xfrm>
          <a:prstGeom prst="line">
            <a:avLst/>
          </a:prstGeom>
          <a:ln w="57150">
            <a:solidFill>
              <a:schemeClr val="accent1">
                <a:tint val="20000"/>
                <a:alpha val="8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2" name="Line 13"/>
          <p:cNvSpPr/>
          <p:nvPr/>
        </p:nvSpPr>
        <p:spPr>
          <a:xfrm>
            <a:off x="85392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3" name="Line 14"/>
          <p:cNvSpPr/>
          <p:nvPr/>
        </p:nvSpPr>
        <p:spPr>
          <a:xfrm>
            <a:off x="1726920" y="0"/>
            <a:ext cx="0" cy="6858000"/>
          </a:xfrm>
          <a:prstGeom prst="line">
            <a:avLst/>
          </a:prstGeom>
          <a:ln w="28575">
            <a:solidFill>
              <a:schemeClr val="accent1">
                <a:tint val="60000"/>
                <a:alpha val="82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4" name="Line 15"/>
          <p:cNvSpPr/>
          <p:nvPr/>
        </p:nvSpPr>
        <p:spPr>
          <a:xfrm>
            <a:off x="1066680" y="0"/>
            <a:ext cx="0" cy="6858000"/>
          </a:xfrm>
          <a:prstGeom prst="line">
            <a:avLst/>
          </a:prstGeom>
          <a:ln w="9525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" name="Line 16"/>
          <p:cNvSpPr/>
          <p:nvPr/>
        </p:nvSpPr>
        <p:spPr>
          <a:xfrm>
            <a:off x="911376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" name="CustomShape 17"/>
          <p:cNvSpPr/>
          <p:nvPr/>
        </p:nvSpPr>
        <p:spPr>
          <a:xfrm>
            <a:off x="1219320" y="0"/>
            <a:ext cx="75960" cy="685764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7" name="CustomShape 18"/>
          <p:cNvSpPr/>
          <p:nvPr/>
        </p:nvSpPr>
        <p:spPr>
          <a:xfrm>
            <a:off x="609480" y="3429000"/>
            <a:ext cx="1294920" cy="1294920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" name="CustomShape 19"/>
          <p:cNvSpPr/>
          <p:nvPr/>
        </p:nvSpPr>
        <p:spPr>
          <a:xfrm>
            <a:off x="1309680" y="4867200"/>
            <a:ext cx="641160" cy="64116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9" name="CustomShape 20"/>
          <p:cNvSpPr/>
          <p:nvPr/>
        </p:nvSpPr>
        <p:spPr>
          <a:xfrm>
            <a:off x="1090440" y="5500800"/>
            <a:ext cx="137880" cy="13608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CustomShape 21"/>
          <p:cNvSpPr/>
          <p:nvPr/>
        </p:nvSpPr>
        <p:spPr>
          <a:xfrm>
            <a:off x="1663560" y="5788080"/>
            <a:ext cx="274320" cy="27432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CustomShape 22"/>
          <p:cNvSpPr/>
          <p:nvPr/>
        </p:nvSpPr>
        <p:spPr>
          <a:xfrm>
            <a:off x="1905120" y="4495680"/>
            <a:ext cx="364680" cy="36468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" name="PlaceHolder 23"/>
          <p:cNvSpPr>
            <a:spLocks noGrp="1"/>
          </p:cNvSpPr>
          <p:nvPr>
            <p:ph type="title"/>
          </p:nvPr>
        </p:nvSpPr>
        <p:spPr>
          <a:xfrm>
            <a:off x="2286000" y="3124080"/>
            <a:ext cx="6171840" cy="189396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1" lang="ru-RU" sz="3000" spc="-1" strike="noStrike" cap="small">
                <a:solidFill>
                  <a:srgbClr val="6daa2d"/>
                </a:solidFill>
                <a:latin typeface="Century Schoolbook"/>
              </a:rPr>
              <a:t>Образец заголовка</a:t>
            </a:r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23" name="PlaceHolder 24"/>
          <p:cNvSpPr>
            <a:spLocks noGrp="1"/>
          </p:cNvSpPr>
          <p:nvPr>
            <p:ph type="dt"/>
          </p:nvPr>
        </p:nvSpPr>
        <p:spPr>
          <a:xfrm rot="5400000">
            <a:off x="7764840" y="1174680"/>
            <a:ext cx="2285640" cy="38052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89B1C7F9-9C1C-484C-A4A0-ADF8605CDC05}" type="datetime">
              <a:rPr b="0" lang="ru-RU" sz="1200" spc="-1" strike="noStrike">
                <a:solidFill>
                  <a:srgbClr val="6daa2d"/>
                </a:solidFill>
                <a:latin typeface="Century Schoolbook"/>
              </a:rPr>
              <a:t>5.2.22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4" name="PlaceHolder 25"/>
          <p:cNvSpPr>
            <a:spLocks noGrp="1"/>
          </p:cNvSpPr>
          <p:nvPr>
            <p:ph type="ftr"/>
          </p:nvPr>
        </p:nvSpPr>
        <p:spPr>
          <a:xfrm rot="5400000">
            <a:off x="7077240" y="4181400"/>
            <a:ext cx="3657240" cy="38376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1325520" y="4929120"/>
            <a:ext cx="609120" cy="51732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F7B179E2-F795-40D3-946D-4C6C745C8447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ffe635"/>
                </a:solidFill>
                <a:latin typeface="Century Schoolbook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ffe635"/>
                </a:solidFill>
                <a:latin typeface="Century Schoolbook"/>
              </a:rPr>
              <a:t>Второй уровень структуры</a:t>
            </a:r>
            <a:endParaRPr b="0" lang="ru-RU" sz="1800" spc="-1" strike="noStrike">
              <a:solidFill>
                <a:srgbClr val="ffe635"/>
              </a:solidFill>
              <a:latin typeface="Century Schoolbook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ffe635"/>
                </a:solidFill>
                <a:latin typeface="Century Schoolbook"/>
              </a:rPr>
              <a:t>Третий уровень структуры</a:t>
            </a:r>
            <a:endParaRPr b="0" lang="ru-RU" sz="1800" spc="-1" strike="noStrike">
              <a:solidFill>
                <a:srgbClr val="ffe635"/>
              </a:solidFill>
              <a:latin typeface="Century Schoolbook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ffe635"/>
                </a:solidFill>
                <a:latin typeface="Century Schoolbook"/>
              </a:rPr>
              <a:t>Четвёртый уровень структуры</a:t>
            </a:r>
            <a:endParaRPr b="0" lang="ru-RU" sz="1600" spc="-1" strike="noStrike">
              <a:solidFill>
                <a:srgbClr val="ffe635"/>
              </a:solidFill>
              <a:latin typeface="Century Schoolbook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e635"/>
                </a:solidFill>
                <a:latin typeface="Century Schoolbook"/>
              </a:rPr>
              <a:t>Пятый уровень структуры</a:t>
            </a:r>
            <a:endParaRPr b="0" lang="ru-RU" sz="2000" spc="-1" strike="noStrike">
              <a:solidFill>
                <a:srgbClr val="ffe635"/>
              </a:solidFill>
              <a:latin typeface="Century Schoolbook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e635"/>
                </a:solidFill>
                <a:latin typeface="Century Schoolbook"/>
              </a:rPr>
              <a:t>Шестой уровень структуры</a:t>
            </a:r>
            <a:endParaRPr b="0" lang="ru-RU" sz="2000" spc="-1" strike="noStrike">
              <a:solidFill>
                <a:srgbClr val="ffe635"/>
              </a:solidFill>
              <a:latin typeface="Century Schoolbook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e635"/>
                </a:solidFill>
                <a:latin typeface="Century Schoolbook"/>
              </a:rPr>
              <a:t>Седьмой уровень структуры</a:t>
            </a:r>
            <a:endParaRPr b="0" lang="ru-RU" sz="20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92d05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0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15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525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CustomShape 6"/>
          <p:cNvSpPr/>
          <p:nvPr/>
        </p:nvSpPr>
        <p:spPr>
          <a:xfrm>
            <a:off x="8156520" y="5715000"/>
            <a:ext cx="549000" cy="549000"/>
          </a:xfrm>
          <a:prstGeom prst="ellipse">
            <a:avLst/>
          </a:prstGeom>
          <a:solidFill>
            <a:srgbClr val="fe8637"/>
          </a:solidFill>
          <a:ln w="381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9" name="PlaceHolder 7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ru-RU" sz="3000" spc="-1" strike="noStrike" cap="small">
                <a:solidFill>
                  <a:srgbClr val="6daa2d"/>
                </a:solidFill>
                <a:latin typeface="Century Schoolbook"/>
              </a:rPr>
              <a:t>Образец заголовка</a:t>
            </a:r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70" name="PlaceHolder 8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>
            <a:noAutofit/>
          </a:bodyPr>
          <a:p>
            <a:pPr marL="272880" indent="-27252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ffe635"/>
                </a:solidFill>
                <a:latin typeface="Century Schoolbook"/>
              </a:rPr>
              <a:t>Образец текста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lvl="1" marL="639720" indent="-272520">
              <a:lnSpc>
                <a:spcPct val="100000"/>
              </a:lnSpc>
              <a:spcBef>
                <a:spcPts val="420"/>
              </a:spcBef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e635"/>
                </a:solidFill>
                <a:latin typeface="Century Schoolbook"/>
              </a:rPr>
              <a:t>Второй уровень</a:t>
            </a:r>
            <a:endParaRPr b="0" lang="ru-RU" sz="2100" spc="-1" strike="noStrike">
              <a:solidFill>
                <a:srgbClr val="ffe635"/>
              </a:solidFill>
              <a:latin typeface="Century Schoolbook"/>
            </a:endParaRPr>
          </a:p>
          <a:p>
            <a:pPr lvl="2" marL="914400" indent="-182160">
              <a:lnSpc>
                <a:spcPct val="100000"/>
              </a:lnSpc>
              <a:spcBef>
                <a:spcPts val="360"/>
              </a:spcBef>
              <a:buClr>
                <a:srgbClr val="e0752f"/>
              </a:buClr>
              <a:buSzPct val="60000"/>
              <a:buFont typeface="Wingdings" charset="2"/>
              <a:buChar char=""/>
            </a:pPr>
            <a:r>
              <a:rPr b="0" lang="ru-RU" sz="1800" spc="-1" strike="noStrike">
                <a:solidFill>
                  <a:srgbClr val="ffe635"/>
                </a:solidFill>
                <a:latin typeface="Century Schoolbook"/>
              </a:rPr>
              <a:t>Третий уровень</a:t>
            </a:r>
            <a:endParaRPr b="0" lang="ru-RU" sz="1800" spc="-1" strike="noStrike">
              <a:solidFill>
                <a:srgbClr val="ffe635"/>
              </a:solidFill>
              <a:latin typeface="Century Schoolbook"/>
            </a:endParaRPr>
          </a:p>
          <a:p>
            <a:pPr lvl="3" marL="1187280" indent="-182160">
              <a:lnSpc>
                <a:spcPct val="100000"/>
              </a:lnSpc>
              <a:spcBef>
                <a:spcPts val="360"/>
              </a:spcBef>
              <a:buClr>
                <a:srgbClr val="fec3ae"/>
              </a:buClr>
              <a:buSzPct val="60000"/>
              <a:buFont typeface="Wingdings" charset="2"/>
              <a:buChar char=""/>
            </a:pPr>
            <a:r>
              <a:rPr b="0" lang="ru-RU" sz="1800" spc="-1" strike="noStrike">
                <a:solidFill>
                  <a:srgbClr val="ffe635"/>
                </a:solidFill>
                <a:latin typeface="Century Schoolbook"/>
              </a:rPr>
              <a:t>Четвертый уровень</a:t>
            </a:r>
            <a:endParaRPr b="0" lang="ru-RU" sz="1800" spc="-1" strike="noStrike">
              <a:solidFill>
                <a:srgbClr val="ffe635"/>
              </a:solidFill>
              <a:latin typeface="Century Schoolbook"/>
            </a:endParaRPr>
          </a:p>
          <a:p>
            <a:pPr lvl="4" marL="1461960" indent="-182160">
              <a:lnSpc>
                <a:spcPct val="100000"/>
              </a:lnSpc>
              <a:spcBef>
                <a:spcPts val="320"/>
              </a:spcBef>
              <a:buClr>
                <a:srgbClr val="bdcae9"/>
              </a:buClr>
              <a:buSzPct val="68000"/>
              <a:buFont typeface="Wingdings 2" charset="2"/>
              <a:buChar char=""/>
            </a:pPr>
            <a:r>
              <a:rPr b="0" lang="ru-RU" sz="1600" spc="-1" strike="noStrike">
                <a:solidFill>
                  <a:srgbClr val="ffe635"/>
                </a:solidFill>
                <a:latin typeface="Century Schoolbook"/>
              </a:rPr>
              <a:t>Пятый уровень</a:t>
            </a:r>
            <a:endParaRPr b="0" lang="ru-RU" sz="1600" spc="-1" strike="noStrike">
              <a:solidFill>
                <a:srgbClr val="ffe635"/>
              </a:solidFill>
              <a:latin typeface="Century Schoolbook"/>
            </a:endParaRPr>
          </a:p>
        </p:txBody>
      </p:sp>
      <p:sp>
        <p:nvSpPr>
          <p:cNvPr id="71" name="PlaceHolder 9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0960" cy="38376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C25DCFC5-8AFA-4B84-B93F-61D26E7C6F9C}" type="datetime">
              <a:rPr b="0" lang="ru-RU" sz="1200" spc="-1" strike="noStrike">
                <a:solidFill>
                  <a:srgbClr val="6daa2d"/>
                </a:solidFill>
                <a:latin typeface="Century Schoolbook"/>
              </a:rPr>
              <a:t>5.2.22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72" name="PlaceHolder 10"/>
          <p:cNvSpPr>
            <a:spLocks noGrp="1"/>
          </p:cNvSpPr>
          <p:nvPr>
            <p:ph type="sldNum"/>
          </p:nvPr>
        </p:nvSpPr>
        <p:spPr>
          <a:xfrm>
            <a:off x="8129520" y="5734080"/>
            <a:ext cx="609120" cy="52020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BAD3466C-0650-40C0-A91A-931BBF428B2F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73" name="PlaceHolder 11"/>
          <p:cNvSpPr>
            <a:spLocks noGrp="1"/>
          </p:cNvSpPr>
          <p:nvPr>
            <p:ph type="ftr"/>
          </p:nvPr>
        </p:nvSpPr>
        <p:spPr>
          <a:xfrm rot="5400000">
            <a:off x="6990120" y="3737160"/>
            <a:ext cx="3200040" cy="36468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jpeg"/><Relationship Id="rId3" Type="http://schemas.openxmlformats.org/officeDocument/2006/relationships/image" Target="../media/image14.jpeg"/><Relationship Id="rId4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2051640" y="1268640"/>
            <a:ext cx="6171840" cy="18936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1" lang="ru-RU" sz="3000" spc="-1" strike="noStrike" cap="small">
                <a:solidFill>
                  <a:srgbClr val="365516"/>
                </a:solidFill>
                <a:latin typeface="Century Schoolbook"/>
              </a:rPr>
              <a:t>Интерактивная игра по правилам дорожного движения</a:t>
            </a:r>
            <a:br/>
            <a:r>
              <a:rPr b="1" lang="ru-RU" sz="3000" spc="-1" strike="noStrike" cap="small">
                <a:solidFill>
                  <a:srgbClr val="365516"/>
                </a:solidFill>
                <a:latin typeface="Century Schoolbook"/>
              </a:rPr>
              <a:t>Для детей дошкольного возраста</a:t>
            </a:r>
            <a:endParaRPr b="0" lang="ru-RU" sz="3000" spc="-1" strike="noStrike">
              <a:solidFill>
                <a:srgbClr val="ffe635"/>
              </a:solidFill>
              <a:latin typeface="Arial"/>
            </a:endParaRPr>
          </a:p>
        </p:txBody>
      </p:sp>
      <p:sp>
        <p:nvSpPr>
          <p:cNvPr id="111" name="TextShape 2"/>
          <p:cNvSpPr txBox="1"/>
          <p:nvPr/>
        </p:nvSpPr>
        <p:spPr>
          <a:xfrm>
            <a:off x="5076000" y="5003640"/>
            <a:ext cx="3600000" cy="13712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 </a:t>
            </a: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Составила:   воспитатель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 </a:t>
            </a: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Гаврина Татьяна Юрьевна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МАДОУ №16 г.Краснотурьинск</a:t>
            </a:r>
            <a:endParaRPr b="0" lang="ru-RU" sz="18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1" lang="ru-RU" sz="1800" spc="-1" strike="noStrike">
                <a:solidFill>
                  <a:srgbClr val="6daa2d"/>
                </a:solidFill>
                <a:latin typeface="Century Schoolbook"/>
              </a:rPr>
              <a:t>                              </a:t>
            </a:r>
            <a:endParaRPr b="0" lang="ru-RU" sz="1800" spc="-1" strike="noStrike">
              <a:latin typeface="Arial"/>
            </a:endParaRPr>
          </a:p>
        </p:txBody>
      </p:sp>
    </p:spTree>
  </p:cSld>
  <p:transition spd="med">
    <p:fade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Shape 1"/>
          <p:cNvSpPr txBox="1"/>
          <p:nvPr/>
        </p:nvSpPr>
        <p:spPr>
          <a:xfrm>
            <a:off x="457200" y="908640"/>
            <a:ext cx="7467120" cy="556488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 fontScale="36000"/>
          </a:bodyPr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1" lang="ru-RU" sz="2400" spc="-1" strike="noStrike">
                <a:solidFill>
                  <a:srgbClr val="365516"/>
                </a:solidFill>
                <a:latin typeface="Century Schoolbook"/>
              </a:rPr>
              <a:t>Цель: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Профилактика детского дорожно – транспортного травматизма. </a:t>
            </a:r>
            <a:br/>
            <a:r>
              <a:rPr b="1" lang="ru-RU" sz="2400" spc="-1" strike="noStrike">
                <a:solidFill>
                  <a:srgbClr val="365516"/>
                </a:solidFill>
                <a:latin typeface="Century Schoolbook"/>
              </a:rPr>
              <a:t>Задачи: 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1. Закрепить знания детей о ПДД, дорожных знаках, светофоре.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Учить вести беседу, отвечая на вопросы.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Учить детей правильно понимать предлагаемую дорожную ситуацию, мотивированно оценивать поступки героев, выбирая правильный ответ.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2. Развивать коммуникативные навыки и связную речь, логическое мышление, память, наблюдательность, познавательный интерес детей посредством ИКТ, активизировать словарь по теме ПДД.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В игровой форме закреплять знания детей о правилах дорожного движения, дорожных знаках.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3. Воспитывать у детей желание соблюдать правила дорожного движения, внимания, выдержку, умение внимательно слушать ответы своих товарищей, не перебивать, дополнять и исправлять ошибки, воспитывать желание действовать в команде согласованно. «</a:t>
            </a:r>
            <a:br/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Предварительная работа: - беседы по ПДД «Важные правила для пешеходов», «Дорожные знаки»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</p:spTree>
  </p:cSld>
  <p:transition spd="med">
    <p:fade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Shape 1"/>
          <p:cNvSpPr txBox="1"/>
          <p:nvPr/>
        </p:nvSpPr>
        <p:spPr>
          <a:xfrm>
            <a:off x="214200" y="214200"/>
            <a:ext cx="6500520" cy="221436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Как называются широкие белые полосы разметки на проезжем участке дороги: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 </a:t>
            </a: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а) «леопард»;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 </a:t>
            </a: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б) «зебра»;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 </a:t>
            </a: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в) «верблюд».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pic>
        <p:nvPicPr>
          <p:cNvPr id="114" name="Рисунок 4" descr="mota.ru-20150726101 лео.jpg"/>
          <p:cNvPicPr/>
          <p:nvPr/>
        </p:nvPicPr>
        <p:blipFill>
          <a:blip r:embed="rId1"/>
          <a:stretch/>
        </p:blipFill>
        <p:spPr>
          <a:xfrm>
            <a:off x="142920" y="2928960"/>
            <a:ext cx="2785680" cy="2499840"/>
          </a:xfrm>
          <a:prstGeom prst="rect">
            <a:avLst/>
          </a:prstGeom>
          <a:ln w="9525">
            <a:noFill/>
          </a:ln>
        </p:spPr>
      </p:pic>
      <p:pic>
        <p:nvPicPr>
          <p:cNvPr id="115" name="Рисунок 5" descr="zebra-7 зебра.jpg"/>
          <p:cNvPicPr/>
          <p:nvPr/>
        </p:nvPicPr>
        <p:blipFill>
          <a:blip r:embed="rId2"/>
          <a:stretch/>
        </p:blipFill>
        <p:spPr>
          <a:xfrm>
            <a:off x="3000240" y="2928960"/>
            <a:ext cx="2999880" cy="2499840"/>
          </a:xfrm>
          <a:prstGeom prst="rect">
            <a:avLst/>
          </a:prstGeom>
          <a:ln w="9525">
            <a:noFill/>
          </a:ln>
        </p:spPr>
      </p:pic>
      <p:pic>
        <p:nvPicPr>
          <p:cNvPr id="116" name="Рисунок 6" descr="Двугорбый-верблюд-бактриан-фото-лат.-Camelus-bactrianus верб.jpg"/>
          <p:cNvPicPr/>
          <p:nvPr/>
        </p:nvPicPr>
        <p:blipFill>
          <a:blip r:embed="rId3"/>
          <a:stretch/>
        </p:blipFill>
        <p:spPr>
          <a:xfrm>
            <a:off x="6072120" y="2928960"/>
            <a:ext cx="2785680" cy="2499840"/>
          </a:xfrm>
          <a:prstGeom prst="rect">
            <a:avLst/>
          </a:prstGeom>
          <a:ln w="9525">
            <a:noFill/>
          </a:ln>
        </p:spPr>
      </p:pic>
    </p:spTree>
  </p:cSld>
  <p:transition spd="med">
    <p:fade/>
  </p:transition>
  <p:timing>
    <p:tnLst>
      <p:par>
        <p:cTn id="1" dur="indefinite" restart="never" nodeType="tmRoot">
          <p:childTnLst>
            <p:seq>
              <p:cTn id="2" restart="whenNotActive" nodeType="interactiveSeq" fill="hold">
                <p:stCondLst>
                  <p:cond delay="0" evt="onClick">
                    <p:tgtEl>
                      <p:spTgt spid="115"/>
                    </p:tgtEl>
                  </p:cond>
                </p:stCondLst>
                <p:childTnLst>
                  <p:par>
                    <p:cTn id="3" fill="hold">
                      <p:stCondLst>
                        <p:cond delay="0" evt="onClick">
                          <p:tgtEl>
                            <p:spTgt spid="115"/>
                          </p:tgtEl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xit" presetID="45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6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" dur="2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40000">
                                          <p:val>
                                            <p:strVal val="-#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80000">
                                          <p:val>
                                            <p:strVal val="#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Shape 1"/>
          <p:cNvSpPr txBox="1"/>
          <p:nvPr/>
        </p:nvSpPr>
        <p:spPr>
          <a:xfrm>
            <a:off x="285840" y="285840"/>
            <a:ext cx="5785920" cy="487332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Чем обязан обозначить себя пешеход в сумерках, двигаясь по обочине: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 </a:t>
            </a: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а) факелом; 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б) фонарём: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 </a:t>
            </a: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в) фликером. 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pic>
        <p:nvPicPr>
          <p:cNvPr id="118" name="Рисунок 3" descr="47feee7aa3235482584c4ee4bc01c4a7 факел.jpg"/>
          <p:cNvPicPr/>
          <p:nvPr/>
        </p:nvPicPr>
        <p:blipFill>
          <a:blip r:embed="rId1"/>
          <a:stretch/>
        </p:blipFill>
        <p:spPr>
          <a:xfrm>
            <a:off x="142920" y="2928960"/>
            <a:ext cx="2661840" cy="3642840"/>
          </a:xfrm>
          <a:prstGeom prst="rect">
            <a:avLst/>
          </a:prstGeom>
          <a:ln w="9525">
            <a:noFill/>
          </a:ln>
        </p:spPr>
      </p:pic>
      <p:pic>
        <p:nvPicPr>
          <p:cNvPr id="119" name="Рисунок 4" descr="fonar_olight_sr52_6 фонарь.jpg"/>
          <p:cNvPicPr/>
          <p:nvPr/>
        </p:nvPicPr>
        <p:blipFill>
          <a:blip r:embed="rId2"/>
          <a:stretch/>
        </p:blipFill>
        <p:spPr>
          <a:xfrm>
            <a:off x="2857680" y="2928960"/>
            <a:ext cx="2928600" cy="3642840"/>
          </a:xfrm>
          <a:prstGeom prst="rect">
            <a:avLst/>
          </a:prstGeom>
          <a:ln w="9525">
            <a:noFill/>
          </a:ln>
        </p:spPr>
      </p:pic>
      <p:pic>
        <p:nvPicPr>
          <p:cNvPr id="120" name="Рисунок 5" descr="10571870_0 фликер.jpg"/>
          <p:cNvPicPr/>
          <p:nvPr/>
        </p:nvPicPr>
        <p:blipFill>
          <a:blip r:embed="rId3"/>
          <a:stretch/>
        </p:blipFill>
        <p:spPr>
          <a:xfrm>
            <a:off x="5857920" y="2928960"/>
            <a:ext cx="2928600" cy="3642840"/>
          </a:xfrm>
          <a:prstGeom prst="rect">
            <a:avLst/>
          </a:prstGeom>
          <a:ln w="9525">
            <a:noFill/>
          </a:ln>
        </p:spPr>
      </p:pic>
    </p:spTree>
  </p:cSld>
  <p:transition spd="med">
    <p:fade/>
  </p:transition>
  <p:timing>
    <p:tnLst>
      <p:par>
        <p:cTn id="10" dur="indefinite" restart="never" nodeType="tmRoot">
          <p:childTnLst>
            <p:seq>
              <p:cTn id="11" restart="whenNotActive" nodeType="interactiveSeq" fill="hold">
                <p:stCondLst>
                  <p:cond delay="0" evt="onClick">
                    <p:tgtEl>
                      <p:spTgt spid="120"/>
                    </p:tgtEl>
                  </p:cond>
                </p:stCondLst>
                <p:childTnLst>
                  <p:par>
                    <p:cTn id="12" fill="hold">
                      <p:stCondLst>
                        <p:cond delay="0" evt="onClick">
                          <p:tgtEl>
                            <p:spTgt spid="120"/>
                          </p:tgtEl>
                        </p:cond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nodeType="clickEffect" fill="hold" presetClass="exit" presetID="45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15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6" dur="2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40000">
                                          <p:val>
                                            <p:strVal val="-#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80000">
                                          <p:val>
                                            <p:strVal val="#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2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Shape 1"/>
          <p:cNvSpPr txBox="1"/>
          <p:nvPr/>
        </p:nvSpPr>
        <p:spPr>
          <a:xfrm>
            <a:off x="357120" y="214200"/>
            <a:ext cx="7467120" cy="149976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Какие автомобили могут проехать на красный свет?а)папина и мамина  б)такси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в)пожарная, скорая, спецмашины г)гоночная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pic>
        <p:nvPicPr>
          <p:cNvPr id="122" name="Рисунок 3" descr="535_taksi-blagoveschenskaya такси.jpg"/>
          <p:cNvPicPr/>
          <p:nvPr/>
        </p:nvPicPr>
        <p:blipFill>
          <a:blip r:embed="rId1"/>
          <a:stretch/>
        </p:blipFill>
        <p:spPr>
          <a:xfrm>
            <a:off x="4714920" y="1643040"/>
            <a:ext cx="3214440" cy="2285640"/>
          </a:xfrm>
          <a:prstGeom prst="rect">
            <a:avLst/>
          </a:prstGeom>
          <a:ln w="9525">
            <a:noFill/>
          </a:ln>
        </p:spPr>
      </p:pic>
      <p:pic>
        <p:nvPicPr>
          <p:cNvPr id="123" name="Рисунок 4" descr="depositphotos_26828509-stock-illustration-an-orange-car-emitting-a паина.jpg"/>
          <p:cNvPicPr/>
          <p:nvPr/>
        </p:nvPicPr>
        <p:blipFill>
          <a:blip r:embed="rId2"/>
          <a:stretch/>
        </p:blipFill>
        <p:spPr>
          <a:xfrm>
            <a:off x="428760" y="1643040"/>
            <a:ext cx="3357360" cy="2214360"/>
          </a:xfrm>
          <a:prstGeom prst="rect">
            <a:avLst/>
          </a:prstGeom>
          <a:ln w="9525">
            <a:noFill/>
          </a:ln>
        </p:spPr>
      </p:pic>
      <p:pic>
        <p:nvPicPr>
          <p:cNvPr id="124" name="Рисунок 5" descr="kisspng-lightning-mcqueen-mater-cartoon-cars-clip-art-lightning-mcqueen-5abf6ea1c89e01.5313991415224951378217 молния.jpg"/>
          <p:cNvPicPr/>
          <p:nvPr/>
        </p:nvPicPr>
        <p:blipFill>
          <a:blip r:embed="rId3"/>
          <a:stretch/>
        </p:blipFill>
        <p:spPr>
          <a:xfrm>
            <a:off x="4714920" y="4214880"/>
            <a:ext cx="3941280" cy="2452320"/>
          </a:xfrm>
          <a:prstGeom prst="rect">
            <a:avLst/>
          </a:prstGeom>
          <a:ln w="9525">
            <a:noFill/>
          </a:ln>
        </p:spPr>
      </p:pic>
      <p:pic>
        <p:nvPicPr>
          <p:cNvPr id="125" name="Рисунок 6" descr="firefighter-clipart-emergency-vehicle-1.jpg"/>
          <p:cNvPicPr/>
          <p:nvPr/>
        </p:nvPicPr>
        <p:blipFill>
          <a:blip r:embed="rId4"/>
          <a:stretch/>
        </p:blipFill>
        <p:spPr>
          <a:xfrm>
            <a:off x="428760" y="4071960"/>
            <a:ext cx="3752640" cy="2617560"/>
          </a:xfrm>
          <a:prstGeom prst="rect">
            <a:avLst/>
          </a:prstGeom>
          <a:ln w="9525">
            <a:noFill/>
          </a:ln>
        </p:spPr>
      </p:pic>
    </p:spTree>
  </p:cSld>
  <p:transition spd="med">
    <p:fade/>
  </p:transition>
  <p:timing>
    <p:tnLst>
      <p:par>
        <p:cTn id="19" dur="indefinite" restart="never" nodeType="tmRoot">
          <p:childTnLst>
            <p:seq>
              <p:cTn id="20" dur="indefinite" nodeType="mainSeq"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Shape 1"/>
          <p:cNvSpPr txBox="1"/>
          <p:nvPr/>
        </p:nvSpPr>
        <p:spPr>
          <a:xfrm>
            <a:off x="3714840" y="500040"/>
            <a:ext cx="4928760" cy="600048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/>
          </a:bodyPr>
          <a:p>
            <a:pPr marL="274320" indent="-273960" algn="r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На перекрестке, для перехода дороги, вам горит разрешающий сигнал, но на перекрёсток вышел регулировщик, вы: 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 algn="r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а) будете переходить дорогу по сигналу светофора; 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 algn="r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б) будете стоять, пока регулировщик не уйдёт; в) дождётесь сигнала регулировщика, показывающего, что переход разрешается. 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pic>
        <p:nvPicPr>
          <p:cNvPr id="127" name="Рисунок 3" descr="img_5710aec7188bb.jpg"/>
          <p:cNvPicPr/>
          <p:nvPr/>
        </p:nvPicPr>
        <p:blipFill>
          <a:blip r:embed="rId1"/>
          <a:stretch/>
        </p:blipFill>
        <p:spPr>
          <a:xfrm>
            <a:off x="142920" y="142920"/>
            <a:ext cx="3714480" cy="6571800"/>
          </a:xfrm>
          <a:prstGeom prst="rect">
            <a:avLst/>
          </a:prstGeom>
          <a:ln w="9525">
            <a:noFill/>
          </a:ln>
        </p:spPr>
      </p:pic>
    </p:spTree>
  </p:cSld>
  <p:transition spd="med">
    <p:fade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357120" y="285840"/>
            <a:ext cx="7467120" cy="487332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3200" spc="-1" strike="noStrike">
                <a:solidFill>
                  <a:srgbClr val="365516"/>
                </a:solidFill>
                <a:latin typeface="Century Schoolbook"/>
              </a:rPr>
              <a:t>Какой знак запрещает обгон? </a:t>
            </a:r>
            <a:endParaRPr b="0" lang="ru-RU" sz="3200" spc="-1" strike="noStrike">
              <a:solidFill>
                <a:srgbClr val="ffe635"/>
              </a:solidFill>
              <a:latin typeface="Century Schoolbook"/>
            </a:endParaRPr>
          </a:p>
        </p:txBody>
      </p:sp>
      <p:pic>
        <p:nvPicPr>
          <p:cNvPr id="129" name="Рисунок 11" descr="3-28-1.jpg"/>
          <p:cNvPicPr/>
          <p:nvPr/>
        </p:nvPicPr>
        <p:blipFill>
          <a:blip r:embed="rId1"/>
          <a:stretch/>
        </p:blipFill>
        <p:spPr>
          <a:xfrm>
            <a:off x="142920" y="3295800"/>
            <a:ext cx="2714400" cy="2714400"/>
          </a:xfrm>
          <a:prstGeom prst="rect">
            <a:avLst/>
          </a:prstGeom>
          <a:ln w="9525">
            <a:noFill/>
          </a:ln>
        </p:spPr>
      </p:pic>
      <p:pic>
        <p:nvPicPr>
          <p:cNvPr id="130" name="Рисунок 12" descr="8.jpg"/>
          <p:cNvPicPr/>
          <p:nvPr/>
        </p:nvPicPr>
        <p:blipFill>
          <a:blip r:embed="rId2"/>
          <a:stretch/>
        </p:blipFill>
        <p:spPr>
          <a:xfrm>
            <a:off x="2928960" y="3286080"/>
            <a:ext cx="2857320" cy="2714400"/>
          </a:xfrm>
          <a:prstGeom prst="rect">
            <a:avLst/>
          </a:prstGeom>
          <a:ln w="9525">
            <a:noFill/>
          </a:ln>
        </p:spPr>
      </p:pic>
      <p:pic>
        <p:nvPicPr>
          <p:cNvPr id="131" name="Рисунок 13" descr="685cdces-960.jpg"/>
          <p:cNvPicPr/>
          <p:nvPr/>
        </p:nvPicPr>
        <p:blipFill>
          <a:blip r:embed="rId3"/>
          <a:stretch/>
        </p:blipFill>
        <p:spPr>
          <a:xfrm>
            <a:off x="5857920" y="3286080"/>
            <a:ext cx="2785680" cy="2714400"/>
          </a:xfrm>
          <a:prstGeom prst="rect">
            <a:avLst/>
          </a:prstGeom>
          <a:ln w="9525">
            <a:noFill/>
          </a:ln>
        </p:spPr>
      </p:pic>
    </p:spTree>
  </p:cSld>
  <p:transition spd="med">
    <p:fade/>
  </p:transition>
  <p:timing>
    <p:tnLst>
      <p:par>
        <p:cTn id="25" dur="indefinite" restart="never" nodeType="tmRoot">
          <p:childTnLst>
            <p:seq>
              <p:cTn id="26" restart="whenNotActive" nodeType="interactiveSeq" fill="hold">
                <p:stCondLst>
                  <p:cond delay="0" evt="onClick">
                    <p:tgtEl>
                      <p:spTgt spid="131"/>
                    </p:tgtEl>
                  </p:cond>
                </p:stCondLst>
                <p:childTnLst>
                  <p:par>
                    <p:cTn id="27" fill="hold">
                      <p:stCondLst>
                        <p:cond delay="0" evt="onClick">
                          <p:tgtEl>
                            <p:spTgt spid="131"/>
                          </p:tgtEl>
                        </p:cond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nodeType="clickEffect" fill="hold" presetClass="exit" presetID="45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30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1" dur="2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40000">
                                          <p:val>
                                            <p:strVal val="-#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80000">
                                          <p:val>
                                            <p:strVal val="#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2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extShape 1"/>
          <p:cNvSpPr txBox="1"/>
          <p:nvPr/>
        </p:nvSpPr>
        <p:spPr>
          <a:xfrm>
            <a:off x="357120" y="214200"/>
            <a:ext cx="3357360" cy="600048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 fontScale="93000"/>
          </a:bodyPr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Когда загорелся зеленый свет светофора, что ты будешь делать?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а)пропустишь всех старушек и даму с собачкой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б)побежишь со всех ног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в)останешься стоять на месте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г)убедишься, что все транспортные средства остановились и перейдешь дорогу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pic>
        <p:nvPicPr>
          <p:cNvPr id="133" name="Рисунок 3" descr="796.jpg"/>
          <p:cNvPicPr/>
          <p:nvPr/>
        </p:nvPicPr>
        <p:blipFill>
          <a:blip r:embed="rId1"/>
          <a:stretch/>
        </p:blipFill>
        <p:spPr>
          <a:xfrm>
            <a:off x="3929040" y="214200"/>
            <a:ext cx="4808160" cy="6357600"/>
          </a:xfrm>
          <a:prstGeom prst="rect">
            <a:avLst/>
          </a:prstGeom>
          <a:ln w="9525">
            <a:noFill/>
          </a:ln>
        </p:spPr>
      </p:pic>
    </p:spTree>
  </p:cSld>
  <p:transition spd="med">
    <p:fade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1"/>
          <p:cNvSpPr txBox="1"/>
          <p:nvPr/>
        </p:nvSpPr>
        <p:spPr>
          <a:xfrm>
            <a:off x="357120" y="285840"/>
            <a:ext cx="7467120" cy="928440"/>
          </a:xfrm>
          <a:prstGeom prst="rect">
            <a:avLst/>
          </a:prstGeom>
          <a:noFill/>
          <a:ln w="9360">
            <a:noFill/>
          </a:ln>
        </p:spPr>
        <p:txBody>
          <a:bodyPr>
            <a:normAutofit/>
          </a:bodyPr>
          <a:p>
            <a:pPr marL="274320" indent="-273960">
              <a:lnSpc>
                <a:spcPct val="100000"/>
              </a:lnSpc>
              <a:spcBef>
                <a:spcPts val="601"/>
              </a:spcBef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365516"/>
                </a:solidFill>
                <a:latin typeface="Century Schoolbook"/>
              </a:rPr>
              <a:t>Где можно переходить улицу?</a:t>
            </a:r>
            <a:endParaRPr b="0" lang="ru-RU" sz="2400" spc="-1" strike="noStrike">
              <a:solidFill>
                <a:srgbClr val="ffe635"/>
              </a:solidFill>
              <a:latin typeface="Century Schoolbook"/>
            </a:endParaRPr>
          </a:p>
        </p:txBody>
      </p:sp>
      <p:pic>
        <p:nvPicPr>
          <p:cNvPr id="135" name="Рисунок 3" descr="peshehod.jpg"/>
          <p:cNvPicPr/>
          <p:nvPr/>
        </p:nvPicPr>
        <p:blipFill>
          <a:blip r:embed="rId1"/>
          <a:stretch/>
        </p:blipFill>
        <p:spPr>
          <a:xfrm>
            <a:off x="642960" y="1000080"/>
            <a:ext cx="8000640" cy="5500440"/>
          </a:xfrm>
          <a:prstGeom prst="rect">
            <a:avLst/>
          </a:prstGeom>
          <a:ln w="9525">
            <a:noFill/>
          </a:ln>
        </p:spPr>
      </p:pic>
    </p:spTree>
  </p:cSld>
  <p:transition spd="med">
    <p:fade/>
  </p:transition>
  <p:timing>
    <p:tnLst>
      <p:par>
        <p:cTn id="34" dur="indefinite" restart="never" nodeType="tmRoot">
          <p:childTnLst>
            <p:seq>
              <p:cTn id="35" dur="indefinite" nodeType="mainSeq">
                <p:childTnLst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40" dur="3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daa2d"/>
      </a:dk2>
      <a:lt2>
        <a:srgbClr val="6daa2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daa2d"/>
      </a:dk2>
      <a:lt2>
        <a:srgbClr val="6daa2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191</TotalTime>
  <Application>LibreOffice/7.0.3.1$Windows_X86_64 LibreOffice_project/d7547858d014d4cf69878db179d326fc3483e082</Application>
  <Words>185</Words>
  <Paragraphs>25</Paragraphs>
  <Company>Microsoft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2018-10-13T07:42:14Z</dcterms:created>
  <dc:creator>админ</dc:creator>
  <dc:description/>
  <dc:language>ru-RU</dc:language>
  <cp:lastModifiedBy/>
  <dcterms:modified xsi:type="dcterms:W3CDTF">2022-02-05T17:26:52Z</dcterms:modified>
  <cp:revision>27</cp:revision>
  <dc:subject/>
  <dc:title>Интерактивная игра по правилам дорожного движения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Microsoft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9</vt:i4>
  </property>
</Properties>
</file>