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1.xml" ContentType="application/xml"/>
  <Override PartName="/customXml/itemProps1.xml" ContentType="application/vnd.openxmlformats-officedocument.customXmlProperties+xml"/>
  <Override PartName="/customXml/_rels/item1.xml.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notesMasters/notesMaster1.xml" ContentType="application/vnd.openxmlformats-officedocument.presentationml.notesMaster+xml"/>
  <Override PartName="/ppt/notesMasters/_rels/notesMaster1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_rels/notesSlide1.xml.rels" ContentType="application/vnd.openxmlformats-package.relationships+xml"/>
  <Override PartName="/ppt/media/image1.jpeg" ContentType="image/jpeg"/>
  <Override PartName="/ppt/media/image59.png" ContentType="image/png"/>
  <Override PartName="/ppt/media/image3.png" ContentType="image/png"/>
  <Override PartName="/ppt/media/image54.jpeg" ContentType="image/jpeg"/>
  <Override PartName="/ppt/media/image2.jpeg" ContentType="image/jpeg"/>
  <Override PartName="/ppt/media/image4.png" ContentType="image/png"/>
  <Override PartName="/ppt/media/image70.png" ContentType="image/png"/>
  <Override PartName="/ppt/media/image71.png" ContentType="image/png"/>
  <Override PartName="/ppt/media/image5.png" ContentType="image/png"/>
  <Override PartName="/ppt/media/image8.jpeg" ContentType="image/jpeg"/>
  <Override PartName="/ppt/media/image6.png" ContentType="image/png"/>
  <Override PartName="/ppt/media/image34.jpeg" ContentType="image/jpeg"/>
  <Override PartName="/ppt/media/image73.png" ContentType="image/png"/>
  <Override PartName="/ppt/media/image7.png" ContentType="image/png"/>
  <Override PartName="/ppt/media/image62.jpeg" ContentType="image/jpeg"/>
  <Override PartName="/ppt/media/image9.jpeg" ContentType="image/jpeg"/>
  <Override PartName="/ppt/media/image51.png" ContentType="image/png"/>
  <Override PartName="/ppt/media/image10.jpeg" ContentType="image/jpeg"/>
  <Override PartName="/ppt/media/image56.png" ContentType="image/png"/>
  <Override PartName="/ppt/media/image66.png" ContentType="image/png"/>
  <Override PartName="/ppt/media/image11.jpeg" ContentType="image/jpeg"/>
  <Override PartName="/ppt/media/image101.jpeg" ContentType="image/jpeg"/>
  <Override PartName="/ppt/media/image76.png" ContentType="image/png"/>
  <Override PartName="/ppt/media/image12.jpeg" ContentType="image/jpeg"/>
  <Override PartName="/ppt/media/image13.png" ContentType="image/png"/>
  <Override PartName="/ppt/media/image14.png" ContentType="image/png"/>
  <Override PartName="/ppt/media/image15.png" ContentType="image/png"/>
  <Override PartName="/ppt/media/image35.jpeg" ContentType="image/jpeg"/>
  <Override PartName="/ppt/media/image16.png" ContentType="image/png"/>
  <Override PartName="/ppt/media/image63.jpeg" ContentType="image/jpeg"/>
  <Override PartName="/ppt/media/image17.png" ContentType="image/png"/>
  <Override PartName="/ppt/media/image18.png" ContentType="image/png"/>
  <Override PartName="/ppt/media/image19.png" ContentType="image/png"/>
  <Override PartName="/ppt/media/image20.jpeg" ContentType="image/jpeg"/>
  <Override PartName="/ppt/media/image44.png" ContentType="image/png"/>
  <Override PartName="/ppt/media/image21.jpeg" ContentType="image/jpeg"/>
  <Override PartName="/ppt/media/image22.jpeg" ContentType="image/jpeg"/>
  <Override PartName="/ppt/media/image64.png" ContentType="image/png"/>
  <Override PartName="/ppt/media/image23.png" ContentType="image/png"/>
  <Override PartName="/ppt/media/image47.jpeg" ContentType="image/jpeg"/>
  <Override PartName="/ppt/media/image24.png" ContentType="image/pn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57.png" ContentType="image/png"/>
  <Override PartName="/ppt/media/image29.jpeg" ContentType="image/jpeg"/>
  <Override PartName="/ppt/media/image30.jpeg" ContentType="image/jpeg"/>
  <Override PartName="/ppt/media/image31.jpeg" ContentType="image/jpeg"/>
  <Override PartName="/ppt/media/image42.png" ContentType="image/png"/>
  <Override PartName="/ppt/media/image32.jpeg" ContentType="image/jpeg"/>
  <Override PartName="/ppt/media/image52.png" ContentType="image/png"/>
  <Override PartName="/ppt/media/image33.jpeg" ContentType="image/jpeg"/>
  <Override PartName="/ppt/media/image36.png" ContentType="image/png"/>
  <Override PartName="/ppt/media/image37.jpeg" ContentType="image/jpeg"/>
  <Override PartName="/ppt/media/image38.jpeg" ContentType="image/jpeg"/>
  <Override PartName="/ppt/media/image45.png" ContentType="image/png"/>
  <Override PartName="/ppt/media/image39.jpeg" ContentType="image/jpeg"/>
  <Override PartName="/ppt/media/image55.png" ContentType="image/png"/>
  <Override PartName="/ppt/media/image40.jpeg" ContentType="image/jpeg"/>
  <Override PartName="/ppt/media/image41.jpeg" ContentType="image/jpeg"/>
  <Override PartName="/ppt/media/image43.png" ContentType="image/png"/>
  <Override PartName="/ppt/media/image46.png" ContentType="image/png"/>
  <Override PartName="/ppt/media/image48.png" ContentType="image/png"/>
  <Override PartName="/ppt/media/image49.png" ContentType="image/png"/>
  <Override PartName="/ppt/media/image50.png" ContentType="image/png"/>
  <Override PartName="/ppt/media/image60.jpeg" ContentType="image/jpeg"/>
  <Override PartName="/ppt/media/image53.png" ContentType="image/png"/>
  <Override PartName="/ppt/media/image58.png" ContentType="image/png"/>
  <Override PartName="/ppt/media/image61.png" ContentType="image/png"/>
  <Override PartName="/ppt/media/image65.png" ContentType="image/png"/>
  <Override PartName="/ppt/media/image67.png" ContentType="image/png"/>
  <Override PartName="/ppt/media/image68.png" ContentType="image/png"/>
  <Override PartName="/ppt/media/image69.png" ContentType="image/png"/>
  <Override PartName="/ppt/media/image72.jpeg" ContentType="image/jpeg"/>
  <Override PartName="/ppt/media/image74.png" ContentType="image/png"/>
  <Override PartName="/ppt/media/image75.png" ContentType="image/png"/>
  <Override PartName="/ppt/media/image77.png" ContentType="image/png"/>
  <Override PartName="/ppt/media/image78.png" ContentType="image/png"/>
  <Override PartName="/ppt/media/image79.png" ContentType="image/png"/>
  <Override PartName="/ppt/media/image86.jpeg" ContentType="image/jpeg"/>
  <Override PartName="/ppt/media/image80.png" ContentType="image/png"/>
  <Override PartName="/ppt/media/image81.png" ContentType="image/png"/>
  <Override PartName="/ppt/media/image82.png" ContentType="image/png"/>
  <Override PartName="/ppt/media/image83.png" ContentType="image/png"/>
  <Override PartName="/ppt/media/image84.png" ContentType="image/png"/>
  <Override PartName="/ppt/media/image85.png" ContentType="image/png"/>
  <Override PartName="/ppt/media/image87.jpeg" ContentType="image/jpeg"/>
  <Override PartName="/ppt/media/image88.jpeg" ContentType="image/jpeg"/>
  <Override PartName="/ppt/media/image89.jpeg" ContentType="image/jpeg"/>
  <Override PartName="/ppt/media/image90.png" ContentType="image/png"/>
  <Override PartName="/ppt/media/image91.jpeg" ContentType="image/jpeg"/>
  <Override PartName="/ppt/media/image92.jpeg" ContentType="image/jpeg"/>
  <Override PartName="/ppt/media/image93.jpeg" ContentType="image/jpeg"/>
  <Override PartName="/ppt/media/image94.jpeg" ContentType="image/jpeg"/>
  <Override PartName="/ppt/media/image95.png" ContentType="image/png"/>
  <Override PartName="/ppt/media/image96.jpeg" ContentType="image/jpeg"/>
  <Override PartName="/ppt/media/image97.jpeg" ContentType="image/jpeg"/>
  <Override PartName="/ppt/media/image98.jpeg" ContentType="image/jpeg"/>
  <Override PartName="/ppt/media/image99.jpeg" ContentType="image/jpeg"/>
  <Override PartName="/ppt/media/image100.png" ContentType="image/pn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_rels/slideLayout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21.xml" ContentType="application/vnd.openxmlformats-officedocument.presentationml.slide+xml"/>
  <Override PartName="/ppt/slides/slide4.xml" ContentType="application/vnd.openxmlformats-officedocument.presentationml.slide+xml"/>
  <Override PartName="/ppt/slides/slide22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23.xml" ContentType="application/vnd.openxmlformats-officedocument.presentationml.slide+xml"/>
  <Override PartName="/ppt/slides/slide7.xml" ContentType="application/vnd.openxmlformats-officedocument.presentationml.slide+xml"/>
  <Override PartName="/ppt/slides/slide24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_rels/slide1.xml.rels" ContentType="application/vnd.openxmlformats-package.relationships+xml"/>
  <Override PartName="/ppt/slides/_rels/slide22.xml.rels" ContentType="application/vnd.openxmlformats-package.relationships+xml"/>
  <Override PartName="/ppt/slides/_rels/slide2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23.xml.rels" ContentType="application/vnd.openxmlformats-package.relationships+xml"/>
  <Override PartName="/ppt/slides/_rels/slide6.xml.rels" ContentType="application/vnd.openxmlformats-package.relationships+xml"/>
  <Override PartName="/ppt/slides/_rels/slide24.xml.rels" ContentType="application/vnd.openxmlformats-package.relationships+xml"/>
  <Override PartName="/ppt/slides/_rels/slide7.xml.rels" ContentType="application/vnd.openxmlformats-package.relationships+xml"/>
  <Override PartName="/ppt/slides/_rels/slide8.xml.rels" ContentType="application/vnd.openxmlformats-package.relationships+xml"/>
  <Override PartName="/ppt/slides/_rels/slide9.xml.rels" ContentType="application/vnd.openxmlformats-package.relationships+xml"/>
  <Override PartName="/ppt/slides/_rels/slide10.xml.rels" ContentType="application/vnd.openxmlformats-package.relationships+xml"/>
  <Override PartName="/ppt/slides/_rels/slide11.xml.rels" ContentType="application/vnd.openxmlformats-package.relationships+xml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16.xml.rels" ContentType="application/vnd.openxmlformats-package.relationships+xml"/>
  <Override PartName="/ppt/slides/_rels/slide17.xml.rels" ContentType="application/vnd.openxmlformats-package.relationships+xml"/>
  <Override PartName="/ppt/slides/_rels/slide18.xml.rels" ContentType="application/vnd.openxmlformats-package.relationships+xml"/>
  <Override PartName="/ppt/slides/_rels/slide19.xml.rels" ContentType="application/vnd.openxmlformats-package.relationships+xml"/>
  <Override PartName="/ppt/_rels/presentation.xml.rels" ContentType="application/vnd.openxmlformats-package.relationshi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customXml" Target="../customXml/item1.xml"/><Relationship Id="rId5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<Relationship Id="rId25" Type="http://schemas.openxmlformats.org/officeDocument/2006/relationships/slide" Target="slides/slide21.xml"/><Relationship Id="rId26" Type="http://schemas.openxmlformats.org/officeDocument/2006/relationships/slide" Target="slides/slide22.xml"/><Relationship Id="rId27" Type="http://schemas.openxmlformats.org/officeDocument/2006/relationships/slide" Target="slides/slide23.xml"/><Relationship Id="rId28" Type="http://schemas.openxmlformats.org/officeDocument/2006/relationships/slide" Target="slides/slide2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r>
              <a:rPr b="0" lang="ru-RU" sz="4800" spc="-1" strike="noStrike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78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79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0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81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>
            <a:noAutofit/>
          </a:bodyPr>
          <a:p>
            <a:pPr algn="r"/>
            <a:fld id="{15654814-D51B-4A7A-8D45-561846D44017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sldImg"/>
          </p:nvPr>
        </p:nvSpPr>
        <p:spPr>
          <a:xfrm>
            <a:off x="1143000" y="685800"/>
            <a:ext cx="4571640" cy="3428640"/>
          </a:xfrm>
          <a:prstGeom prst="rect">
            <a:avLst/>
          </a:prstGeom>
        </p:spPr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685800" y="4343400"/>
            <a:ext cx="5486040" cy="4114440"/>
          </a:xfrm>
          <a:prstGeom prst="rect">
            <a:avLst/>
          </a:prstGeom>
        </p:spPr>
        <p:txBody>
          <a:bodyPr>
            <a:noAutofit/>
          </a:bodyPr>
          <a:p>
            <a:endParaRPr b="0" lang="ru-RU" sz="2000" spc="-1" strike="noStrike">
              <a:latin typeface="Arial"/>
            </a:endParaRPr>
          </a:p>
        </p:txBody>
      </p:sp>
      <p:sp>
        <p:nvSpPr>
          <p:cNvPr id="189" name="TextShape 3"/>
          <p:cNvSpPr txBox="1"/>
          <p:nvPr/>
        </p:nvSpPr>
        <p:spPr>
          <a:xfrm>
            <a:off x="3884760" y="8685360"/>
            <a:ext cx="2971440" cy="45684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fld id="{DFBA270B-A818-4311-AB6B-F1882F5028F1}" type="slidenum">
              <a:rPr b="0" lang="ru-RU" sz="1200" spc="-1" strike="noStrike">
                <a:latin typeface="+mn-lt"/>
              </a:rPr>
              <a:t>&lt;номер&gt;</a:t>
            </a:fld>
            <a:endParaRPr b="0" lang="ru-RU" sz="12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380880" y="1411560"/>
            <a:ext cx="8381520" cy="2210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838152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380880" y="230040"/>
            <a:ext cx="8381520" cy="3083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56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380880" y="256608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6756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321480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4" name="PlaceHolder 4"/>
          <p:cNvSpPr>
            <a:spLocks noGrp="1"/>
          </p:cNvSpPr>
          <p:nvPr>
            <p:ph type="body"/>
          </p:nvPr>
        </p:nvSpPr>
        <p:spPr>
          <a:xfrm>
            <a:off x="604872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5" name="PlaceHolder 5"/>
          <p:cNvSpPr>
            <a:spLocks noGrp="1"/>
          </p:cNvSpPr>
          <p:nvPr>
            <p:ph type="body"/>
          </p:nvPr>
        </p:nvSpPr>
        <p:spPr>
          <a:xfrm>
            <a:off x="38088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6" name="PlaceHolder 6"/>
          <p:cNvSpPr>
            <a:spLocks noGrp="1"/>
          </p:cNvSpPr>
          <p:nvPr>
            <p:ph type="body"/>
          </p:nvPr>
        </p:nvSpPr>
        <p:spPr>
          <a:xfrm>
            <a:off x="321480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7" name="PlaceHolder 7"/>
          <p:cNvSpPr>
            <a:spLocks noGrp="1"/>
          </p:cNvSpPr>
          <p:nvPr>
            <p:ph type="body"/>
          </p:nvPr>
        </p:nvSpPr>
        <p:spPr>
          <a:xfrm>
            <a:off x="604872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subTitle"/>
          </p:nvPr>
        </p:nvSpPr>
        <p:spPr>
          <a:xfrm>
            <a:off x="380880" y="1411560"/>
            <a:ext cx="8381520" cy="2210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838152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subTitle"/>
          </p:nvPr>
        </p:nvSpPr>
        <p:spPr>
          <a:xfrm>
            <a:off x="380880" y="230040"/>
            <a:ext cx="8381520" cy="30834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221040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6756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0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3" name="PlaceHolder 3"/>
          <p:cNvSpPr>
            <a:spLocks noGrp="1"/>
          </p:cNvSpPr>
          <p:nvPr>
            <p:ph type="body"/>
          </p:nvPr>
        </p:nvSpPr>
        <p:spPr>
          <a:xfrm>
            <a:off x="380880" y="2566080"/>
            <a:ext cx="8381520" cy="10540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5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6" name="PlaceHolder 3"/>
          <p:cNvSpPr>
            <a:spLocks noGrp="1"/>
          </p:cNvSpPr>
          <p:nvPr>
            <p:ph type="body"/>
          </p:nvPr>
        </p:nvSpPr>
        <p:spPr>
          <a:xfrm>
            <a:off x="4675680" y="141156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7" name="PlaceHolder 4"/>
          <p:cNvSpPr>
            <a:spLocks noGrp="1"/>
          </p:cNvSpPr>
          <p:nvPr>
            <p:ph type="body"/>
          </p:nvPr>
        </p:nvSpPr>
        <p:spPr>
          <a:xfrm>
            <a:off x="3808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68" name="PlaceHolder 5"/>
          <p:cNvSpPr>
            <a:spLocks noGrp="1"/>
          </p:cNvSpPr>
          <p:nvPr>
            <p:ph type="body"/>
          </p:nvPr>
        </p:nvSpPr>
        <p:spPr>
          <a:xfrm>
            <a:off x="4675680" y="2566080"/>
            <a:ext cx="4089960" cy="1054080"/>
          </a:xfrm>
          <a:prstGeom prst="rect">
            <a:avLst/>
          </a:prstGeom>
        </p:spPr>
        <p:txBody>
          <a:bodyPr lIns="0" rIns="0" tIns="0" bIns="0">
            <a:normAutofit fontScale="73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380880" y="-118800"/>
            <a:ext cx="8381520" cy="136260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321480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048720" y="141156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38088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4" name="PlaceHolder 6"/>
          <p:cNvSpPr>
            <a:spLocks noGrp="1"/>
          </p:cNvSpPr>
          <p:nvPr>
            <p:ph type="body"/>
          </p:nvPr>
        </p:nvSpPr>
        <p:spPr>
          <a:xfrm>
            <a:off x="321480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7"/>
          <p:cNvSpPr>
            <a:spLocks noGrp="1"/>
          </p:cNvSpPr>
          <p:nvPr>
            <p:ph type="body"/>
          </p:nvPr>
        </p:nvSpPr>
        <p:spPr>
          <a:xfrm>
            <a:off x="6048720" y="2566080"/>
            <a:ext cx="2698560" cy="1054080"/>
          </a:xfrm>
          <a:prstGeom prst="rect">
            <a:avLst/>
          </a:prstGeom>
        </p:spPr>
        <p:txBody>
          <a:bodyPr lIns="0" rIns="0" tIns="0" bIns="0">
            <a:normAutofit fontScale="34000"/>
          </a:bodyPr>
          <a:p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2.jpe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8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21.xml"/><Relationship Id="rId17" Type="http://schemas.openxmlformats.org/officeDocument/2006/relationships/slideLayout" Target="../slideLayouts/slideLayout22.xml"/><Relationship Id="rId18" Type="http://schemas.openxmlformats.org/officeDocument/2006/relationships/slideLayout" Target="../slideLayouts/slideLayout23.xml"/><Relationship Id="rId19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730080" y="847440"/>
            <a:ext cx="7681680" cy="1523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>
              <a:lnSpc>
                <a:spcPct val="90000"/>
              </a:lnSpc>
            </a:pPr>
            <a:r>
              <a:rPr b="0" lang="ru-RU" sz="5400" spc="-151" strike="noStrike">
                <a:solidFill>
                  <a:srgbClr val="253055"/>
                </a:solidFill>
                <a:latin typeface="Trebuchet MS"/>
              </a:rPr>
              <a:t>Образец заголовка</a:t>
            </a:r>
            <a:endParaRPr b="0" lang="ru-RU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3200" spc="-1" strike="noStrike">
                <a:solidFill>
                  <a:srgbClr val="000000"/>
                </a:solidFill>
                <a:latin typeface="Trebuchet MS"/>
              </a:rPr>
              <a:t>Для правки структуры щёлкните мышью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Второй уровень структуры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Третий уровень структуры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Четвёртый уровень структуры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Trebuchet MS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blipFill rotWithShape="0">
          <a:blip r:embed="rId2"/>
          <a:stretch/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380880" y="230040"/>
            <a:ext cx="8381520" cy="66492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4800" spc="-151" strike="noStrike">
                <a:solidFill>
                  <a:srgbClr val="253055"/>
                </a:solidFill>
                <a:latin typeface="Trebuchet MS"/>
              </a:rPr>
              <a:t>Образец заголовка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380880" y="1411560"/>
            <a:ext cx="8381520" cy="2210400"/>
          </a:xfrm>
          <a:prstGeom prst="rect">
            <a:avLst/>
          </a:prstGeom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3"/>
              </a:buBlip>
            </a:pPr>
            <a:r>
              <a:rPr b="0" lang="ru-RU" sz="3200" spc="-1" strike="noStrike">
                <a:solidFill>
                  <a:srgbClr val="000000"/>
                </a:solidFill>
                <a:latin typeface="Trebuchet MS"/>
              </a:rPr>
              <a:t>Образец текста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lvl="1" marL="103176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4"/>
              </a:buBlip>
            </a:pPr>
            <a:r>
              <a:rPr b="0" lang="ru-RU" sz="2800" spc="-1" strike="noStrike">
                <a:solidFill>
                  <a:srgbClr val="000000"/>
                </a:solidFill>
                <a:latin typeface="Trebuchet MS"/>
              </a:rPr>
              <a:t>Второй уровень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lvl="2" marL="1371600" indent="-45684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5"/>
              </a:buBlip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Третий уровень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lvl="3" marL="1716120" indent="-45684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6"/>
              </a:buBlip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Четвертый уровень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lvl="4" marL="2062080" indent="-45684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7"/>
              </a:buBlip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Пятый уровень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8"/>
    <p:sldLayoutId id="2147483663" r:id="rId9"/>
    <p:sldLayoutId id="2147483664" r:id="rId10"/>
    <p:sldLayoutId id="2147483665" r:id="rId11"/>
    <p:sldLayoutId id="2147483666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2" r:id="rId18"/>
    <p:sldLayoutId id="2147483673" r:id="rId19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image" Target="../media/image10.jpeg"/><Relationship Id="rId3" Type="http://schemas.openxmlformats.org/officeDocument/2006/relationships/image" Target="../media/image11.jpeg"/><Relationship Id="rId4" Type="http://schemas.openxmlformats.org/officeDocument/2006/relationships/image" Target="../media/image12.jpeg"/><Relationship Id="rId5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image" Target="../media/image14.png"/><Relationship Id="rId3" Type="http://schemas.openxmlformats.org/officeDocument/2006/relationships/image" Target="../media/image15.png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19.png"/><Relationship Id="rId2" Type="http://schemas.openxmlformats.org/officeDocument/2006/relationships/image" Target="../media/image20.jpeg"/><Relationship Id="rId3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21.jpeg"/><Relationship Id="rId2" Type="http://schemas.openxmlformats.org/officeDocument/2006/relationships/image" Target="../media/image22.jpeg"/><Relationship Id="rId3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23.png"/><Relationship Id="rId2" Type="http://schemas.openxmlformats.org/officeDocument/2006/relationships/image" Target="../media/image24.png"/><Relationship Id="rId3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25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26.jpeg"/><Relationship Id="rId2" Type="http://schemas.openxmlformats.org/officeDocument/2006/relationships/image" Target="../media/image27.jpeg"/><Relationship Id="rId3" Type="http://schemas.openxmlformats.org/officeDocument/2006/relationships/image" Target="../media/image28.jpeg"/><Relationship Id="rId4" Type="http://schemas.openxmlformats.org/officeDocument/2006/relationships/image" Target="../media/image29.jpeg"/><Relationship Id="rId5" Type="http://schemas.openxmlformats.org/officeDocument/2006/relationships/image" Target="../media/image30.jpeg"/><Relationship Id="rId6" Type="http://schemas.openxmlformats.org/officeDocument/2006/relationships/image" Target="../media/image31.jpeg"/><Relationship Id="rId7" Type="http://schemas.openxmlformats.org/officeDocument/2006/relationships/image" Target="../media/image32.jpeg"/><Relationship Id="rId8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image" Target="../media/image33.jpeg"/><Relationship Id="rId2" Type="http://schemas.openxmlformats.org/officeDocument/2006/relationships/image" Target="../media/image34.jpeg"/><Relationship Id="rId3" Type="http://schemas.openxmlformats.org/officeDocument/2006/relationships/image" Target="../media/image35.jpeg"/><Relationship Id="rId4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hyperlink" Target="http://www.ikirov.ru/article_id_210_mid_128.htm" TargetMode="External"/><Relationship Id="rId2" Type="http://schemas.openxmlformats.org/officeDocument/2006/relationships/image" Target="../media/image36.png"/><Relationship Id="rId3" Type="http://schemas.openxmlformats.org/officeDocument/2006/relationships/image" Target="../media/image37.jpeg"/><Relationship Id="rId4" Type="http://schemas.openxmlformats.org/officeDocument/2006/relationships/image" Target="../media/image38.jpeg"/><Relationship Id="rId5" Type="http://schemas.openxmlformats.org/officeDocument/2006/relationships/image" Target="../media/image39.jpeg"/><Relationship Id="rId6" Type="http://schemas.openxmlformats.org/officeDocument/2006/relationships/image" Target="../media/image40.jpeg"/><Relationship Id="rId7" Type="http://schemas.openxmlformats.org/officeDocument/2006/relationships/image" Target="../media/image41.jpeg"/><Relationship Id="rId8" Type="http://schemas.openxmlformats.org/officeDocument/2006/relationships/image" Target="../media/image42.png"/><Relationship Id="rId9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43.png"/><Relationship Id="rId2" Type="http://schemas.openxmlformats.org/officeDocument/2006/relationships/image" Target="../media/image44.png"/><Relationship Id="rId3" Type="http://schemas.openxmlformats.org/officeDocument/2006/relationships/image" Target="../media/image45.png"/><Relationship Id="rId4" Type="http://schemas.openxmlformats.org/officeDocument/2006/relationships/image" Target="../media/image46.png"/><Relationship Id="rId5" Type="http://schemas.openxmlformats.org/officeDocument/2006/relationships/image" Target="../media/image47.jpeg"/><Relationship Id="rId6" Type="http://schemas.openxmlformats.org/officeDocument/2006/relationships/image" Target="../media/image48.png"/><Relationship Id="rId7" Type="http://schemas.openxmlformats.org/officeDocument/2006/relationships/image" Target="../media/image49.png"/><Relationship Id="rId8" Type="http://schemas.openxmlformats.org/officeDocument/2006/relationships/image" Target="../media/image50.png"/><Relationship Id="rId9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hyperlink" Target="http://www.ikirov.ru/article_id_236_mid_128.htm" TargetMode="External"/><Relationship Id="rId2" Type="http://schemas.openxmlformats.org/officeDocument/2006/relationships/hyperlink" Target="http://www.ikirov.ru/article_id_113_mid_128.htm" TargetMode="External"/><Relationship Id="rId3" Type="http://schemas.openxmlformats.org/officeDocument/2006/relationships/image" Target="../media/image51.png"/><Relationship Id="rId4" Type="http://schemas.openxmlformats.org/officeDocument/2006/relationships/hyperlink" Target="http://www.ikirov.ru/article_id_414_mid_128.htm" TargetMode="External"/><Relationship Id="rId5" Type="http://schemas.openxmlformats.org/officeDocument/2006/relationships/image" Target="../media/image52.png"/><Relationship Id="rId6" Type="http://schemas.openxmlformats.org/officeDocument/2006/relationships/image" Target="../media/image53.png"/><Relationship Id="rId7" Type="http://schemas.openxmlformats.org/officeDocument/2006/relationships/image" Target="../media/image54.jpeg"/><Relationship Id="rId8" Type="http://schemas.openxmlformats.org/officeDocument/2006/relationships/image" Target="../media/image55.png"/><Relationship Id="rId9" Type="http://schemas.openxmlformats.org/officeDocument/2006/relationships/image" Target="../media/image56.png"/><Relationship Id="rId10" Type="http://schemas.openxmlformats.org/officeDocument/2006/relationships/image" Target="../media/image57.png"/><Relationship Id="rId11" Type="http://schemas.openxmlformats.org/officeDocument/2006/relationships/image" Target="../media/image58.png"/><Relationship Id="rId12" Type="http://schemas.openxmlformats.org/officeDocument/2006/relationships/image" Target="../media/image59.png"/><Relationship Id="rId13" Type="http://schemas.openxmlformats.org/officeDocument/2006/relationships/image" Target="../media/image60.jpeg"/><Relationship Id="rId14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hyperlink" Target="http://www.ikirov.ru/article_id_113_mid_128.htm" TargetMode="External"/><Relationship Id="rId2" Type="http://schemas.openxmlformats.org/officeDocument/2006/relationships/hyperlink" Target="http://www.ikirov.ru/article_id_116_mid_128.htm" TargetMode="External"/><Relationship Id="rId3" Type="http://schemas.openxmlformats.org/officeDocument/2006/relationships/image" Target="../media/image61.png"/><Relationship Id="rId4" Type="http://schemas.openxmlformats.org/officeDocument/2006/relationships/image" Target="../media/image62.jpeg"/><Relationship Id="rId5" Type="http://schemas.openxmlformats.org/officeDocument/2006/relationships/image" Target="../media/image63.jpeg"/><Relationship Id="rId6" Type="http://schemas.openxmlformats.org/officeDocument/2006/relationships/image" Target="../media/image64.png"/><Relationship Id="rId7" Type="http://schemas.openxmlformats.org/officeDocument/2006/relationships/image" Target="../media/image65.png"/><Relationship Id="rId8" Type="http://schemas.openxmlformats.org/officeDocument/2006/relationships/image" Target="../media/image66.png"/><Relationship Id="rId9" Type="http://schemas.openxmlformats.org/officeDocument/2006/relationships/image" Target="../media/image67.png"/><Relationship Id="rId10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68.png"/><Relationship Id="rId2" Type="http://schemas.openxmlformats.org/officeDocument/2006/relationships/hyperlink" Target="http://www.ikirov.ru/article_id_515_mid_128.htm" TargetMode="External"/><Relationship Id="rId3" Type="http://schemas.openxmlformats.org/officeDocument/2006/relationships/hyperlink" Target="http://www.ikirov.ru/article_id_476_mid_128.htm" TargetMode="External"/><Relationship Id="rId4" Type="http://schemas.openxmlformats.org/officeDocument/2006/relationships/image" Target="../media/image69.png"/><Relationship Id="rId5" Type="http://schemas.openxmlformats.org/officeDocument/2006/relationships/hyperlink" Target="http://www.ikirov.ru/article_id_546_mid_128.htm" TargetMode="External"/><Relationship Id="rId6" Type="http://schemas.openxmlformats.org/officeDocument/2006/relationships/image" Target="../media/image70.png"/><Relationship Id="rId7" Type="http://schemas.openxmlformats.org/officeDocument/2006/relationships/image" Target="../media/image71.png"/><Relationship Id="rId8" Type="http://schemas.openxmlformats.org/officeDocument/2006/relationships/hyperlink" Target="http://www.ikirov.ru/article_id_367_mid_128.htm" TargetMode="External"/><Relationship Id="rId9" Type="http://schemas.openxmlformats.org/officeDocument/2006/relationships/image" Target="../media/image72.jpeg"/><Relationship Id="rId10" Type="http://schemas.openxmlformats.org/officeDocument/2006/relationships/image" Target="../media/image73.png"/><Relationship Id="rId11" Type="http://schemas.openxmlformats.org/officeDocument/2006/relationships/image" Target="../media/image74.png"/><Relationship Id="rId12" Type="http://schemas.openxmlformats.org/officeDocument/2006/relationships/image" Target="../media/image75.png"/><Relationship Id="rId13" Type="http://schemas.openxmlformats.org/officeDocument/2006/relationships/image" Target="../media/image76.png"/><Relationship Id="rId14" Type="http://schemas.openxmlformats.org/officeDocument/2006/relationships/image" Target="../media/image77.png"/><Relationship Id="rId15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78.png"/><Relationship Id="rId2" Type="http://schemas.openxmlformats.org/officeDocument/2006/relationships/image" Target="../media/image79.png"/><Relationship Id="rId3" Type="http://schemas.openxmlformats.org/officeDocument/2006/relationships/image" Target="../media/image80.png"/><Relationship Id="rId4" Type="http://schemas.openxmlformats.org/officeDocument/2006/relationships/image" Target="../media/image81.png"/><Relationship Id="rId5" Type="http://schemas.openxmlformats.org/officeDocument/2006/relationships/image" Target="../media/image82.png"/><Relationship Id="rId6" Type="http://schemas.openxmlformats.org/officeDocument/2006/relationships/image" Target="../media/image83.png"/><Relationship Id="rId7" Type="http://schemas.openxmlformats.org/officeDocument/2006/relationships/image" Target="../media/image84.png"/><Relationship Id="rId8" Type="http://schemas.openxmlformats.org/officeDocument/2006/relationships/image" Target="../media/image85.png"/><Relationship Id="rId9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86.jpe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87.jpeg"/><Relationship Id="rId2" Type="http://schemas.openxmlformats.org/officeDocument/2006/relationships/image" Target="../media/image88.jpeg"/><Relationship Id="rId3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89.jpeg"/><Relationship Id="rId2" Type="http://schemas.openxmlformats.org/officeDocument/2006/relationships/image" Target="../media/image90.png"/><Relationship Id="rId3" Type="http://schemas.openxmlformats.org/officeDocument/2006/relationships/image" Target="../media/image91.jpeg"/><Relationship Id="rId4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image" Target="../media/image92.jpeg"/><Relationship Id="rId2" Type="http://schemas.openxmlformats.org/officeDocument/2006/relationships/image" Target="../media/image93.jpeg"/><Relationship Id="rId3" Type="http://schemas.openxmlformats.org/officeDocument/2006/relationships/slideLayout" Target="../slideLayouts/slideLayout13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image" Target="../media/image94.jpeg"/><Relationship Id="rId2" Type="http://schemas.openxmlformats.org/officeDocument/2006/relationships/image" Target="../media/image95.png"/><Relationship Id="rId3" Type="http://schemas.openxmlformats.org/officeDocument/2006/relationships/image" Target="../media/image96.jpeg"/><Relationship Id="rId4" Type="http://schemas.openxmlformats.org/officeDocument/2006/relationships/slideLayout" Target="../slideLayouts/slideLayout13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image" Target="../media/image97.jpeg"/><Relationship Id="rId2" Type="http://schemas.openxmlformats.org/officeDocument/2006/relationships/image" Target="../media/image98.jpeg"/><Relationship Id="rId3" Type="http://schemas.openxmlformats.org/officeDocument/2006/relationships/slideLayout" Target="../slideLayouts/slideLayout13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image" Target="../media/image99.jpeg"/><Relationship Id="rId2" Type="http://schemas.openxmlformats.org/officeDocument/2006/relationships/image" Target="../media/image100.png"/><Relationship Id="rId3" Type="http://schemas.openxmlformats.org/officeDocument/2006/relationships/slideLayout" Target="../slideLayouts/slideLayout13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image" Target="../media/image101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extShape 1"/>
          <p:cNvSpPr txBox="1"/>
          <p:nvPr/>
        </p:nvSpPr>
        <p:spPr>
          <a:xfrm>
            <a:off x="395640" y="146880"/>
            <a:ext cx="8285400" cy="20577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imes New Roman"/>
              </a:rPr>
              <a:t>ИГРУШКИ ДЛЯ РАЗВИТИЯ ДЕТЕЙ</a:t>
            </a:r>
            <a:br/>
            <a:r>
              <a:rPr b="1" lang="ru-RU" sz="4800" spc="-151" strike="noStrike">
                <a:solidFill>
                  <a:srgbClr val="000000"/>
                </a:solidFill>
                <a:latin typeface="Times New Roman"/>
              </a:rPr>
              <a:t>РАННЕГО ВОЗРАСТА</a:t>
            </a:r>
            <a:br/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83" name="Рисунок 6" descr=""/>
          <p:cNvPicPr/>
          <p:nvPr/>
        </p:nvPicPr>
        <p:blipFill>
          <a:blip r:embed="rId1"/>
          <a:stretch/>
        </p:blipFill>
        <p:spPr>
          <a:xfrm>
            <a:off x="179640" y="2148120"/>
            <a:ext cx="5760360" cy="4487400"/>
          </a:xfrm>
          <a:prstGeom prst="rect">
            <a:avLst/>
          </a:prstGeom>
          <a:ln cap="sq" w="8890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4" name="CustomShape 2"/>
          <p:cNvSpPr/>
          <p:nvPr/>
        </p:nvSpPr>
        <p:spPr>
          <a:xfrm>
            <a:off x="4579560" y="5286960"/>
            <a:ext cx="4536000" cy="1186920"/>
          </a:xfrm>
          <a:prstGeom prst="rect">
            <a:avLst/>
          </a:prstGeom>
          <a:noFill/>
          <a:ln w="0">
            <a:noFill/>
          </a:ln>
        </p:spPr>
        <p:style>
          <a:lnRef idx="2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r">
              <a:lnSpc>
                <a:spcPct val="100000"/>
              </a:lnSpc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Выполнила: </a:t>
            </a:r>
            <a:endParaRPr b="0" lang="ru-RU" sz="24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Гаврина Татьяна Юрьевна</a:t>
            </a:r>
            <a:endParaRPr b="0" lang="ru-RU" sz="2400" spc="-1" strike="noStrike">
              <a:latin typeface="Arial"/>
            </a:endParaRPr>
          </a:p>
          <a:p>
            <a:pPr algn="r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Воспитатель МАДОУ №16</a:t>
            </a:r>
            <a:endParaRPr b="0" lang="ru-RU" sz="2400" spc="-1" strike="noStrike">
              <a:latin typeface="Arial"/>
            </a:endParaRPr>
          </a:p>
        </p:txBody>
      </p:sp>
    </p:spTree>
  </p:cSld>
  <p:transition>
    <p:fade/>
  </p:transition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Shape 1"/>
          <p:cNvSpPr txBox="1"/>
          <p:nvPr/>
        </p:nvSpPr>
        <p:spPr>
          <a:xfrm>
            <a:off x="251640" y="260640"/>
            <a:ext cx="7524000" cy="62474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Педагогическая ценность игрушки состоит в том, что она служит основным дидактическим материалом для эмоционального, познавательного, речевого, сенсорного, художественно – эстетического развития детей раннего возраста.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Поэтому, игрушка должна быть привлекательной для ребенка, доставлять ему радость и удовольствие, формировать верные представления об окружающем мире, побуждать к активной игровой деятельности.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86" name="Рисунок 3" descr=""/>
          <p:cNvPicPr/>
          <p:nvPr/>
        </p:nvPicPr>
        <p:blipFill>
          <a:blip r:embed="rId1"/>
          <a:stretch/>
        </p:blipFill>
        <p:spPr>
          <a:xfrm>
            <a:off x="7596360" y="4710600"/>
            <a:ext cx="1547280" cy="19868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87" name="Рисунок 4" descr=""/>
          <p:cNvPicPr/>
          <p:nvPr/>
        </p:nvPicPr>
        <p:blipFill>
          <a:blip r:embed="rId2"/>
          <a:stretch/>
        </p:blipFill>
        <p:spPr>
          <a:xfrm>
            <a:off x="5940000" y="2106720"/>
            <a:ext cx="2376000" cy="25556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sp>
        <p:nvSpPr>
          <p:cNvPr id="88" name="CustomShape 2"/>
          <p:cNvSpPr/>
          <p:nvPr/>
        </p:nvSpPr>
        <p:spPr>
          <a:xfrm>
            <a:off x="683640" y="2657880"/>
            <a:ext cx="2384640" cy="2004480"/>
          </a:xfrm>
          <a:prstGeom prst="ellipse">
            <a:avLst/>
          </a:prstGeom>
          <a:blipFill rotWithShape="0">
            <a:blip r:embed="rId3"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</p:sp>
      <p:sp>
        <p:nvSpPr>
          <p:cNvPr id="89" name="CustomShape 3"/>
          <p:cNvSpPr/>
          <p:nvPr/>
        </p:nvSpPr>
        <p:spPr>
          <a:xfrm>
            <a:off x="3068280" y="2468520"/>
            <a:ext cx="2640240" cy="1938240"/>
          </a:xfrm>
          <a:prstGeom prst="roundRect">
            <a:avLst>
              <a:gd name="adj" fmla="val 8594"/>
            </a:avLst>
          </a:prstGeom>
          <a:blipFill rotWithShape="0">
            <a:blip r:embed="rId4"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</p:spTree>
  </p:cSld>
  <p:transition>
    <p:fade/>
  </p:transition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TextShape 1"/>
          <p:cNvSpPr txBox="1"/>
          <p:nvPr/>
        </p:nvSpPr>
        <p:spPr>
          <a:xfrm>
            <a:off x="380880" y="230040"/>
            <a:ext cx="8381520" cy="775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/>
          </a:bodyPr>
          <a:p>
            <a:pPr algn="ctr">
              <a:lnSpc>
                <a:spcPct val="90000"/>
              </a:lnSpc>
            </a:pPr>
            <a:r>
              <a:rPr b="1" lang="ru-RU" sz="2800" spc="-151" strike="noStrike">
                <a:solidFill>
                  <a:srgbClr val="000000"/>
                </a:solidFill>
                <a:latin typeface="Times New Roman"/>
              </a:rPr>
              <a:t>Игрушки должны:</a:t>
            </a:r>
            <a:r>
              <a:rPr b="0" lang="ru-RU" sz="2800" spc="-151" strike="noStrike">
                <a:solidFill>
                  <a:srgbClr val="000000"/>
                </a:solidFill>
                <a:latin typeface="Times New Roman"/>
              </a:rPr>
              <a:t> </a:t>
            </a:r>
            <a:br/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TextShape 2"/>
          <p:cNvSpPr txBox="1"/>
          <p:nvPr/>
        </p:nvSpPr>
        <p:spPr>
          <a:xfrm>
            <a:off x="-17640" y="836640"/>
            <a:ext cx="9143640" cy="656136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1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Развивать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:  зрение, зрительное восприятие, слух, осязание, сенсомоторику (чувство формы, размера, определение цвета, моторики),  зрительно-двигательную координацию, координацию движений, тактильные ощущения,  мускулатуру рук, глазомер  и точность движения,  логику,  фантазию,  речь и навыки общения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2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Тренировать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:  мелкую моторику пальцев рук, ловкость рук, сноровку и координацию движений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3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Научить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:  фокусировать взгляд,  слаженности и точности движений, понимать взаимосвязь слов и изображений,  распознавать и различать разные формы,  чувству ритма, фокусировать свое внимание,  соединять зрительные образы со слуховыми, видеть связь между своими действиями и результатами этих действий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4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Дать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малышу как можно больше новых впечатлений: зрительных, звуковых, тактильных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5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Стимулировать и мотивировать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усилия малыша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79"/>
              </a:spcBef>
              <a:buSzPct val="100000"/>
              <a:buBlip>
                <a:blip r:embed="rId6"/>
              </a:buBlip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Стимулировать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развитие умственных способностей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transition>
    <p:fade/>
  </p:transition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TextShape 1"/>
          <p:cNvSpPr txBox="1"/>
          <p:nvPr/>
        </p:nvSpPr>
        <p:spPr>
          <a:xfrm>
            <a:off x="395640" y="194760"/>
            <a:ext cx="8381520" cy="9968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/>
          </a:bodyPr>
          <a:p>
            <a:pPr algn="ctr">
              <a:lnSpc>
                <a:spcPct val="90000"/>
              </a:lnSpc>
            </a:pPr>
            <a:r>
              <a:rPr b="1" lang="ru-RU" sz="3600" spc="-151" strike="noStrike">
                <a:solidFill>
                  <a:srgbClr val="000000"/>
                </a:solidFill>
                <a:latin typeface="Times New Roman"/>
              </a:rPr>
              <a:t>Основные требования к безопасности детских игрушек</a:t>
            </a:r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TextShape 2"/>
          <p:cNvSpPr txBox="1"/>
          <p:nvPr/>
        </p:nvSpPr>
        <p:spPr>
          <a:xfrm>
            <a:off x="-231120" y="1340640"/>
            <a:ext cx="6170760" cy="63028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1"/>
              </a:buBlip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1. </a:t>
            </a: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Безопасный материал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, из которого изготовлена игрушка и безопасное покрытие. Наличие специального паспорта, в котором должно быть указано, что она изготовлена из безопасного материала, не обладающего аллергенными и токсическими свойствами. Маленький ребенок обязательно оближет игрушку, поэтому краска не должна слазить.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94" name="Рисунок 3" descr=""/>
          <p:cNvPicPr/>
          <p:nvPr/>
        </p:nvPicPr>
        <p:blipFill>
          <a:blip r:embed="rId2"/>
          <a:stretch/>
        </p:blipFill>
        <p:spPr>
          <a:xfrm>
            <a:off x="5796000" y="1989000"/>
            <a:ext cx="3347640" cy="42480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transition>
    <p:fade/>
  </p:transition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TextShape 1"/>
          <p:cNvSpPr txBox="1"/>
          <p:nvPr/>
        </p:nvSpPr>
        <p:spPr>
          <a:xfrm>
            <a:off x="251640" y="332640"/>
            <a:ext cx="6768360" cy="475200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2. Отсутствие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неприятного резкого запаха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3.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Прочность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Непрочные игрушки, от которых могут отломаться какие-то части, могут поранить ребенка или причинить вред. Поэтому проверяйте надежность всех креплений и соединений. У мягких игрушек очень часто отклеиваются глаза – маленький ребенок может взять их в рот.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96" name="Рисунок 3" descr=""/>
          <p:cNvPicPr/>
          <p:nvPr/>
        </p:nvPicPr>
        <p:blipFill>
          <a:blip r:embed="rId1"/>
          <a:stretch/>
        </p:blipFill>
        <p:spPr>
          <a:xfrm>
            <a:off x="4837680" y="3378600"/>
            <a:ext cx="3672000" cy="34128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  <p:pic>
        <p:nvPicPr>
          <p:cNvPr id="97" name="Рисунок 4" descr=""/>
          <p:cNvPicPr/>
          <p:nvPr/>
        </p:nvPicPr>
        <p:blipFill>
          <a:blip r:embed="rId2"/>
          <a:stretch/>
        </p:blipFill>
        <p:spPr>
          <a:xfrm>
            <a:off x="467640" y="3501000"/>
            <a:ext cx="4536000" cy="315432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transition>
    <p:fade/>
  </p:transition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TextShape 1"/>
          <p:cNvSpPr txBox="1"/>
          <p:nvPr/>
        </p:nvSpPr>
        <p:spPr>
          <a:xfrm>
            <a:off x="380880" y="548640"/>
            <a:ext cx="8381520" cy="53672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4.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Безопасная конструкция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Отсутствие острых краев и заусенцев, узких щелей и отверстий, куда можно засунуть пальцы. Для самых маленьких опасность могут представлять игрушки с длинными веревочками (более 15 см).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5.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Безопасный цвет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Слишком яркая, режущая глаз расцветка может оказывать негативное влияние на зрение и нервно-психическое состояние ребенка.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6.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Безопасный звук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Избегайте игрушек с громким, пронзительным и резким звуком, которые могут повредить слух ребенка. Выбирайте игрушки, издающие спокойные и мелодичные звуки.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transition>
    <p:fade/>
  </p:transition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Shape 1"/>
          <p:cNvSpPr txBox="1"/>
          <p:nvPr/>
        </p:nvSpPr>
        <p:spPr>
          <a:xfrm>
            <a:off x="0" y="0"/>
            <a:ext cx="8964000" cy="59828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 algn="just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1"/>
              </a:buBlip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7.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Гарантия качества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. Игрушки следует покупать в специализированных магазинах – это и будет гарантией того, что все необходимые требования соблюдены. На улице продавцы редко имеют необходимую документацию на свой товар.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 algn="just">
              <a:lnSpc>
                <a:spcPct val="90000"/>
              </a:lnSpc>
              <a:spcBef>
                <a:spcPts val="641"/>
              </a:spcBef>
              <a:buSzPct val="100014"/>
              <a:buBlip>
                <a:blip r:embed="rId2"/>
              </a:buBlip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В магазинах же с этим строго, на всю свою продукцию они должны иметь сертификаты (декларации) соответствия, которые выдает производитель детских игрушек, а также сертификаты качества и гигиены. В этих документах обязательно должно быть указано время действия документа и номер партии продукции.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transition>
    <p:fade/>
  </p:transition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CustomShape 1"/>
          <p:cNvSpPr/>
          <p:nvPr/>
        </p:nvSpPr>
        <p:spPr>
          <a:xfrm>
            <a:off x="251640" y="116640"/>
            <a:ext cx="8208720" cy="301644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 algn="just">
              <a:lnSpc>
                <a:spcPct val="100000"/>
              </a:lnSpc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Следовательно, подобрать комплект игрушек, которые бы отвечали гигиеническим, педагогическим и эстетическим требованиям, довольно непростое дело. Для того чтобы помочь родителям и воспитателям в решении этой задачи был создан предметно методический комплект, состоящий из семнадцати игрушек, изображающих домашних и диких животных, под названием «Игрушки для развития детей раннего возраста».</a:t>
            </a:r>
            <a:endParaRPr b="0" lang="ru-RU" sz="2400" spc="-1" strike="noStrike">
              <a:latin typeface="Arial"/>
            </a:endParaRPr>
          </a:p>
        </p:txBody>
      </p:sp>
      <p:pic>
        <p:nvPicPr>
          <p:cNvPr id="101" name="Рисунок 4" descr=""/>
          <p:cNvPicPr/>
          <p:nvPr/>
        </p:nvPicPr>
        <p:blipFill>
          <a:blip r:embed="rId1"/>
          <a:stretch/>
        </p:blipFill>
        <p:spPr>
          <a:xfrm>
            <a:off x="3636000" y="3043080"/>
            <a:ext cx="3600000" cy="319392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>
    <p:fade/>
  </p:transition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TextShape 1"/>
          <p:cNvSpPr txBox="1"/>
          <p:nvPr/>
        </p:nvSpPr>
        <p:spPr>
          <a:xfrm>
            <a:off x="179640" y="93960"/>
            <a:ext cx="3110400" cy="465336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Утка с утенком.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Заяц большой.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Заяц маленький.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Кошка.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Белка большая.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Белка маленькая.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Гусь.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Лягушка.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Петух.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3" name="CustomShape 2"/>
          <p:cNvSpPr/>
          <p:nvPr/>
        </p:nvSpPr>
        <p:spPr>
          <a:xfrm>
            <a:off x="6191640" y="2565000"/>
            <a:ext cx="2952000" cy="4356360"/>
          </a:xfrm>
          <a:prstGeom prst="rect">
            <a:avLst/>
          </a:prstGeom>
          <a:noFill/>
          <a:ln w="0"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spAutoFit/>
          </a:bodyPr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Рыбка большая.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Рыбка маленькая.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Собака большая.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Собака маленькая.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Сова.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Медведь.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Лиса.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Попугай.</a:t>
            </a:r>
            <a:endParaRPr b="0" lang="ru-RU" sz="2800" spc="-1" strike="noStrike">
              <a:latin typeface="Arial"/>
            </a:endParaRPr>
          </a:p>
          <a:p>
            <a:pPr>
              <a:lnSpc>
                <a:spcPct val="100000"/>
              </a:lnSpc>
            </a:pPr>
            <a:endParaRPr b="0" lang="ru-RU" sz="2800" spc="-1" strike="noStrike">
              <a:latin typeface="Arial"/>
            </a:endParaRPr>
          </a:p>
        </p:txBody>
      </p:sp>
      <p:pic>
        <p:nvPicPr>
          <p:cNvPr id="104" name="Рисунок 4" descr=""/>
          <p:cNvPicPr/>
          <p:nvPr/>
        </p:nvPicPr>
        <p:blipFill>
          <a:blip r:embed="rId1"/>
          <a:stretch/>
        </p:blipFill>
        <p:spPr>
          <a:xfrm>
            <a:off x="2393640" y="3123000"/>
            <a:ext cx="3127320" cy="328464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05" name="Рисунок 5" descr=""/>
          <p:cNvPicPr/>
          <p:nvPr/>
        </p:nvPicPr>
        <p:blipFill>
          <a:blip r:embed="rId2"/>
          <a:stretch/>
        </p:blipFill>
        <p:spPr>
          <a:xfrm>
            <a:off x="81000" y="4322880"/>
            <a:ext cx="1529640" cy="132552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06" name="Рисунок 6" descr=""/>
          <p:cNvPicPr/>
          <p:nvPr/>
        </p:nvPicPr>
        <p:blipFill>
          <a:blip r:embed="rId3"/>
          <a:stretch/>
        </p:blipFill>
        <p:spPr>
          <a:xfrm>
            <a:off x="1237680" y="4986000"/>
            <a:ext cx="1365480" cy="173772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07" name="Рисунок 7" descr=""/>
          <p:cNvPicPr/>
          <p:nvPr/>
        </p:nvPicPr>
        <p:blipFill>
          <a:blip r:embed="rId4"/>
          <a:stretch/>
        </p:blipFill>
        <p:spPr>
          <a:xfrm>
            <a:off x="5185800" y="0"/>
            <a:ext cx="2030040" cy="201600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08" name="Рисунок 8" descr=""/>
          <p:cNvPicPr/>
          <p:nvPr/>
        </p:nvPicPr>
        <p:blipFill>
          <a:blip r:embed="rId5"/>
          <a:stretch/>
        </p:blipFill>
        <p:spPr>
          <a:xfrm>
            <a:off x="3957480" y="1876320"/>
            <a:ext cx="2217600" cy="147708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09" name="Рисунок 10" descr=""/>
          <p:cNvPicPr/>
          <p:nvPr/>
        </p:nvPicPr>
        <p:blipFill>
          <a:blip r:embed="rId6"/>
          <a:stretch/>
        </p:blipFill>
        <p:spPr>
          <a:xfrm>
            <a:off x="7206840" y="339480"/>
            <a:ext cx="1885680" cy="222516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10" name="Рисунок 11" descr=""/>
          <p:cNvPicPr/>
          <p:nvPr/>
        </p:nvPicPr>
        <p:blipFill>
          <a:blip r:embed="rId7"/>
          <a:stretch/>
        </p:blipFill>
        <p:spPr>
          <a:xfrm>
            <a:off x="2627280" y="0"/>
            <a:ext cx="2328840" cy="208800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>
    <p:fade/>
  </p:transition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TextShape 1"/>
          <p:cNvSpPr txBox="1"/>
          <p:nvPr/>
        </p:nvSpPr>
        <p:spPr>
          <a:xfrm>
            <a:off x="467640" y="260640"/>
            <a:ext cx="8381520" cy="42652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Для решения задач по сенсорному развитию игрушки были специально подобраны разными по цвету, размеру, форме. Среди игрушек есть такие, которые являются контрастными по одному признаку и сходными по другим (белочки одинакового цвета, но разные по величине, а собаки, рыбки, зайчики – разные и по цвету, и по величине и т.п.). Когда ребенок будет действовать с подобранными таким образом игрушками, то у него будет развиваться способность различать и находить сходство признаков предметов, способность обобщать однородные предметы и т.п.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12" name="Рисунок 3" descr=""/>
          <p:cNvPicPr/>
          <p:nvPr/>
        </p:nvPicPr>
        <p:blipFill>
          <a:blip r:embed="rId1"/>
          <a:stretch/>
        </p:blipFill>
        <p:spPr>
          <a:xfrm flipH="1">
            <a:off x="6518160" y="4757400"/>
            <a:ext cx="2014200" cy="201420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13" name="Рисунок 4" descr=""/>
          <p:cNvPicPr/>
          <p:nvPr/>
        </p:nvPicPr>
        <p:blipFill>
          <a:blip r:embed="rId2"/>
          <a:stretch/>
        </p:blipFill>
        <p:spPr>
          <a:xfrm>
            <a:off x="3348000" y="4501440"/>
            <a:ext cx="2237040" cy="2237040"/>
          </a:xfrm>
          <a:prstGeom prst="rect">
            <a:avLst/>
          </a:prstGeom>
          <a:ln cap="sq" w="88900">
            <a:solidFill>
              <a:srgbClr val="ffffff"/>
            </a:solidFill>
            <a:miter/>
          </a:ln>
          <a:effectLst>
            <a:outerShdw algn="tl" blurRad="55000" dir="5400000" dist="18000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4" name="Рисунок 5" descr=""/>
          <p:cNvPicPr/>
          <p:nvPr/>
        </p:nvPicPr>
        <p:blipFill>
          <a:blip r:embed="rId3"/>
          <a:stretch/>
        </p:blipFill>
        <p:spPr>
          <a:xfrm>
            <a:off x="1043640" y="4825080"/>
            <a:ext cx="1271520" cy="1589400"/>
          </a:xfrm>
          <a:prstGeom prst="rect">
            <a:avLst/>
          </a:prstGeom>
          <a:ln cap="sq" w="190500">
            <a:solidFill>
              <a:srgbClr val="ffffff"/>
            </a:solidFill>
            <a:miter/>
          </a:ln>
          <a:effectLst>
            <a:outerShdw algn="tl" blurRad="65000" dir="12889470" dist="50432" kx="195000" ky="145000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dir="t" rig="twoP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transition>
    <p:fade/>
  </p:transition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TextShape 1"/>
          <p:cNvSpPr txBox="1"/>
          <p:nvPr/>
        </p:nvSpPr>
        <p:spPr>
          <a:xfrm>
            <a:off x="380880" y="0"/>
            <a:ext cx="8381520" cy="908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 fontScale="91000"/>
          </a:bodyPr>
          <a:p>
            <a:pPr>
              <a:lnSpc>
                <a:spcPct val="90000"/>
              </a:lnSpc>
            </a:pPr>
            <a:r>
              <a:rPr b="0" lang="ru-RU" sz="3600" spc="-151" strike="noStrike">
                <a:solidFill>
                  <a:srgbClr val="000000"/>
                </a:solidFill>
                <a:latin typeface="Times New Roman"/>
              </a:rPr>
              <a:t>У младенца должны быть:</a:t>
            </a:r>
            <a:br/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TextShape 2"/>
          <p:cNvSpPr txBox="1"/>
          <p:nvPr/>
        </p:nvSpPr>
        <p:spPr>
          <a:xfrm>
            <a:off x="182160" y="665640"/>
            <a:ext cx="6708240" cy="63932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Легкие, разноцветные и звучащие пластмассовые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погремушки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. Их можно постоянно мыть, они легкие и красочные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i="1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Модуль «карусель»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над колыбелькой малыша. </a:t>
            </a:r>
            <a:r>
              <a:rPr b="0" lang="ru-RU" sz="2400" spc="-1" strike="noStrike" u="sng">
                <a:solidFill>
                  <a:srgbClr val="1d4775"/>
                </a:solidFill>
                <a:uFillTx/>
                <a:latin typeface="Times New Roman"/>
                <a:hlinkClick r:id="rId1"/>
              </a:rPr>
              <a:t>Можно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предложить малышу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бумагу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(с мягким краем, чтобы не было пореза).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Специальные книжки-игрушки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Малышу надо давать резиновые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игрушки-пищалки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(всевозможные зверюшки, куклы мальчики и девочки).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С 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металлическими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и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мягкими игрушками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надо немного подождать: металлическая игрушка может нанести травму ребенку, а мягкие игрушки трудно держать в санитарном состоянии.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Мягкие игрушки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 лучше дарить к году и обязательно учить нежному обращению с ними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17" name="Picture 3" descr="Прорезыватель-погремушка. Рыбка"/>
          <p:cNvPicPr/>
          <p:nvPr/>
        </p:nvPicPr>
        <p:blipFill>
          <a:blip r:embed="rId2"/>
          <a:stretch/>
        </p:blipFill>
        <p:spPr>
          <a:xfrm>
            <a:off x="8028360" y="188640"/>
            <a:ext cx="929880" cy="929880"/>
          </a:xfrm>
          <a:prstGeom prst="rect">
            <a:avLst/>
          </a:prstGeom>
          <a:ln w="9525">
            <a:noFill/>
          </a:ln>
        </p:spPr>
      </p:pic>
      <p:pic>
        <p:nvPicPr>
          <p:cNvPr id="118" name="lightboxImage" descr="big_1258_1"/>
          <p:cNvPicPr/>
          <p:nvPr/>
        </p:nvPicPr>
        <p:blipFill>
          <a:blip r:embed="rId3"/>
          <a:stretch/>
        </p:blipFill>
        <p:spPr>
          <a:xfrm>
            <a:off x="7236360" y="1124640"/>
            <a:ext cx="1561680" cy="1837800"/>
          </a:xfrm>
          <a:prstGeom prst="rect">
            <a:avLst/>
          </a:prstGeom>
          <a:ln w="9525">
            <a:noFill/>
          </a:ln>
        </p:spPr>
      </p:pic>
      <p:pic>
        <p:nvPicPr>
          <p:cNvPr id="119" name="Picture 5" descr="30530_4b"/>
          <p:cNvPicPr/>
          <p:nvPr/>
        </p:nvPicPr>
        <p:blipFill>
          <a:blip r:embed="rId4"/>
          <a:stretch/>
        </p:blipFill>
        <p:spPr>
          <a:xfrm>
            <a:off x="7543800" y="2925000"/>
            <a:ext cx="1599840" cy="1599840"/>
          </a:xfrm>
          <a:prstGeom prst="rect">
            <a:avLst/>
          </a:prstGeom>
          <a:ln w="9525">
            <a:noFill/>
          </a:ln>
        </p:spPr>
      </p:pic>
      <p:pic>
        <p:nvPicPr>
          <p:cNvPr id="120" name="Picture 6" descr="Игрушка-пищалка "/>
          <p:cNvPicPr/>
          <p:nvPr/>
        </p:nvPicPr>
        <p:blipFill>
          <a:blip r:embed="rId5"/>
          <a:stretch/>
        </p:blipFill>
        <p:spPr>
          <a:xfrm>
            <a:off x="6338160" y="3155400"/>
            <a:ext cx="1104480" cy="828360"/>
          </a:xfrm>
          <a:prstGeom prst="rect">
            <a:avLst/>
          </a:prstGeom>
          <a:ln w="9525">
            <a:noFill/>
          </a:ln>
        </p:spPr>
      </p:pic>
      <p:pic>
        <p:nvPicPr>
          <p:cNvPr id="121" name="Picture 7" descr="Игрушка-пищалка "/>
          <p:cNvPicPr/>
          <p:nvPr/>
        </p:nvPicPr>
        <p:blipFill>
          <a:blip r:embed="rId6"/>
          <a:stretch/>
        </p:blipFill>
        <p:spPr>
          <a:xfrm>
            <a:off x="7668360" y="4581000"/>
            <a:ext cx="1066320" cy="799920"/>
          </a:xfrm>
          <a:prstGeom prst="rect">
            <a:avLst/>
          </a:prstGeom>
          <a:ln w="9525">
            <a:noFill/>
          </a:ln>
        </p:spPr>
      </p:pic>
      <p:pic>
        <p:nvPicPr>
          <p:cNvPr id="122" name="Picture 8" descr="Игрушка-пищалка "/>
          <p:cNvPicPr/>
          <p:nvPr/>
        </p:nvPicPr>
        <p:blipFill>
          <a:blip r:embed="rId7"/>
          <a:stretch/>
        </p:blipFill>
        <p:spPr>
          <a:xfrm>
            <a:off x="7953480" y="5373360"/>
            <a:ext cx="1190160" cy="894960"/>
          </a:xfrm>
          <a:prstGeom prst="rect">
            <a:avLst/>
          </a:prstGeom>
          <a:ln w="9525">
            <a:noFill/>
          </a:ln>
        </p:spPr>
      </p:pic>
      <p:pic>
        <p:nvPicPr>
          <p:cNvPr id="123" name="Picture 9" descr=""/>
          <p:cNvPicPr/>
          <p:nvPr/>
        </p:nvPicPr>
        <p:blipFill>
          <a:blip r:embed="rId8"/>
          <a:stretch/>
        </p:blipFill>
        <p:spPr>
          <a:xfrm>
            <a:off x="6588360" y="5661360"/>
            <a:ext cx="1390320" cy="923400"/>
          </a:xfrm>
          <a:prstGeom prst="rect">
            <a:avLst/>
          </a:prstGeom>
          <a:ln w="9525">
            <a:noFill/>
          </a:ln>
        </p:spPr>
      </p:pic>
    </p:spTree>
  </p:cSld>
  <p:transition>
    <p:fade/>
  </p:transition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408240" y="430560"/>
            <a:ext cx="8381520" cy="1052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/>
          </a:bodyPr>
          <a:p>
            <a:pPr>
              <a:lnSpc>
                <a:spcPct val="90000"/>
              </a:lnSpc>
            </a:pPr>
            <a:r>
              <a:rPr b="0" lang="ru-RU" sz="3600" spc="-151" strike="noStrike">
                <a:solidFill>
                  <a:srgbClr val="000000"/>
                </a:solidFill>
                <a:latin typeface="Times New Roman"/>
              </a:rPr>
              <a:t>Дети в  возрасте 1,5 - 3 лет</a:t>
            </a:r>
            <a:r>
              <a:rPr b="1" i="1" lang="ru-RU" sz="3600" spc="-151" strike="noStrike">
                <a:solidFill>
                  <a:srgbClr val="000000"/>
                </a:solidFill>
                <a:latin typeface="Times New Roman"/>
              </a:rPr>
              <a:t> </a:t>
            </a:r>
            <a:br/>
            <a:endParaRPr b="0" lang="ru-RU" sz="36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TextShape 2"/>
          <p:cNvSpPr txBox="1"/>
          <p:nvPr/>
        </p:nvSpPr>
        <p:spPr>
          <a:xfrm>
            <a:off x="179640" y="1340640"/>
            <a:ext cx="6624360" cy="55396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 algn="just"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1. У малыша ведущей становится предметная деятельность, ребенок овладевает соотносящими действиями: цель их состоит в том, чтобы придать предметам (или их частям) определенное положение в пространстве: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1"/>
              </a:buBlip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складывание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пирамидок и матрешек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2"/>
              </a:buBlip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постройка "домов" из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кубиков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3"/>
              </a:buBlip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закрывание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коробок крышками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4"/>
              </a:buBlip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использование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сборно-разборных игрушек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26" name="Рисунок 4" descr="ребенок"/>
          <p:cNvPicPr/>
          <p:nvPr/>
        </p:nvPicPr>
        <p:blipFill>
          <a:blip r:embed="rId5"/>
          <a:stretch/>
        </p:blipFill>
        <p:spPr>
          <a:xfrm>
            <a:off x="7524360" y="1483200"/>
            <a:ext cx="1085400" cy="1424520"/>
          </a:xfrm>
          <a:prstGeom prst="rect">
            <a:avLst/>
          </a:prstGeom>
          <a:ln w="9525">
            <a:noFill/>
          </a:ln>
        </p:spPr>
      </p:pic>
      <p:pic>
        <p:nvPicPr>
          <p:cNvPr id="127" name="Picture 3" descr=""/>
          <p:cNvPicPr/>
          <p:nvPr/>
        </p:nvPicPr>
        <p:blipFill>
          <a:blip r:embed="rId6"/>
          <a:stretch/>
        </p:blipFill>
        <p:spPr>
          <a:xfrm>
            <a:off x="7030800" y="3024360"/>
            <a:ext cx="1726920" cy="1511640"/>
          </a:xfrm>
          <a:prstGeom prst="rect">
            <a:avLst/>
          </a:prstGeom>
          <a:ln w="9525">
            <a:noFill/>
          </a:ln>
        </p:spPr>
      </p:pic>
      <p:pic>
        <p:nvPicPr>
          <p:cNvPr id="128" name="Picture 4" descr=""/>
          <p:cNvPicPr/>
          <p:nvPr/>
        </p:nvPicPr>
        <p:blipFill>
          <a:blip r:embed="rId7"/>
          <a:stretch/>
        </p:blipFill>
        <p:spPr>
          <a:xfrm>
            <a:off x="6804360" y="4941000"/>
            <a:ext cx="1953720" cy="1728000"/>
          </a:xfrm>
          <a:prstGeom prst="rect">
            <a:avLst/>
          </a:prstGeom>
          <a:ln w="9525">
            <a:noFill/>
          </a:ln>
        </p:spPr>
      </p:pic>
      <p:pic>
        <p:nvPicPr>
          <p:cNvPr id="129" name="Picture 5" descr=""/>
          <p:cNvPicPr/>
          <p:nvPr/>
        </p:nvPicPr>
        <p:blipFill>
          <a:blip r:embed="rId8"/>
          <a:stretch/>
        </p:blipFill>
        <p:spPr>
          <a:xfrm>
            <a:off x="7030800" y="120600"/>
            <a:ext cx="1792800" cy="1245600"/>
          </a:xfrm>
          <a:prstGeom prst="rect">
            <a:avLst/>
          </a:prstGeom>
          <a:ln w="9525">
            <a:noFill/>
          </a:ln>
        </p:spPr>
      </p:pic>
    </p:spTree>
  </p:cSld>
  <p:transition>
    <p:fade/>
  </p:transition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TextShape 1"/>
          <p:cNvSpPr txBox="1"/>
          <p:nvPr/>
        </p:nvSpPr>
        <p:spPr>
          <a:xfrm>
            <a:off x="380880" y="0"/>
            <a:ext cx="8381520" cy="620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/>
          </a:bodyPr>
          <a:p>
            <a:pPr>
              <a:lnSpc>
                <a:spcPct val="90000"/>
              </a:lnSpc>
            </a:pPr>
            <a:r>
              <a:rPr b="0" lang="ru-RU" sz="4400" spc="-151" strike="noStrike">
                <a:solidFill>
                  <a:srgbClr val="000000"/>
                </a:solidFill>
                <a:latin typeface="Times New Roman"/>
              </a:rPr>
              <a:t>Дети в  возрасте 1,5 - 3 лет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TextShape 2"/>
          <p:cNvSpPr txBox="1"/>
          <p:nvPr/>
        </p:nvSpPr>
        <p:spPr>
          <a:xfrm>
            <a:off x="179640" y="764640"/>
            <a:ext cx="7272360" cy="63586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7030a0"/>
                </a:solidFill>
                <a:latin typeface="Times New Roman"/>
              </a:rPr>
              <a:t>     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2. Стремительно совершенствуется тонкая моторика, что </a:t>
            </a:r>
            <a:r>
              <a:rPr b="0" lang="ru-RU" sz="3200" spc="-1" strike="noStrike" u="sng">
                <a:solidFill>
                  <a:srgbClr val="1d4775"/>
                </a:solidFill>
                <a:uFillTx/>
                <a:latin typeface="Times New Roman"/>
                <a:hlinkClick r:id="rId1"/>
              </a:rPr>
              <a:t>позволяет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ребенку осуществлять действия, требующие более или менее развитой координации движений </a:t>
            </a:r>
            <a:r>
              <a:rPr b="0" lang="ru-RU" sz="3200" spc="-1" strike="noStrike" u="sng">
                <a:solidFill>
                  <a:srgbClr val="1d4775"/>
                </a:solidFill>
                <a:uFillTx/>
                <a:latin typeface="Times New Roman"/>
                <a:hlinkClick r:id="rId2"/>
              </a:rPr>
              <a:t>пальцев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: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3"/>
              </a:buBlip>
              <a:tabLst>
                <a:tab algn="l" pos="0"/>
              </a:tabLst>
            </a:pPr>
            <a:r>
              <a:rPr b="0" lang="ru-RU" sz="3200" spc="-1" strike="noStrike" u="sng">
                <a:solidFill>
                  <a:srgbClr val="1d4775"/>
                </a:solidFill>
                <a:uFillTx/>
                <a:latin typeface="Times New Roman"/>
                <a:hlinkClick r:id="rId4"/>
              </a:rPr>
              <a:t>игры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с пластиковыми </a:t>
            </a: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блоками "Лего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" или пластиковой же </a:t>
            </a: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мозаикой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5"/>
              </a:buBlip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игры-вкладыши, пирамидки, кубики и конструкторы с большими деталями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6"/>
              </a:buBlip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игрушечные животные и куклы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( в том числе мягкие)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32" name="Рисунок 3" descr="игра"/>
          <p:cNvPicPr/>
          <p:nvPr/>
        </p:nvPicPr>
        <p:blipFill>
          <a:blip r:embed="rId7"/>
          <a:stretch/>
        </p:blipFill>
        <p:spPr>
          <a:xfrm>
            <a:off x="6516360" y="1268640"/>
            <a:ext cx="914040" cy="779040"/>
          </a:xfrm>
          <a:prstGeom prst="rect">
            <a:avLst/>
          </a:prstGeom>
          <a:ln w="9525">
            <a:noFill/>
          </a:ln>
        </p:spPr>
      </p:pic>
      <p:pic>
        <p:nvPicPr>
          <p:cNvPr id="133" name="Рисунок 7" descr="развивающая игрушка Автобус"/>
          <p:cNvPicPr/>
          <p:nvPr/>
        </p:nvPicPr>
        <p:blipFill>
          <a:blip r:embed="rId8"/>
          <a:stretch/>
        </p:blipFill>
        <p:spPr>
          <a:xfrm>
            <a:off x="8172360" y="1412640"/>
            <a:ext cx="742680" cy="742680"/>
          </a:xfrm>
          <a:prstGeom prst="rect">
            <a:avLst/>
          </a:prstGeom>
          <a:ln w="9525">
            <a:noFill/>
          </a:ln>
        </p:spPr>
      </p:pic>
      <p:pic>
        <p:nvPicPr>
          <p:cNvPr id="134" name="Рисунок 6" descr="набор пирамидок"/>
          <p:cNvPicPr/>
          <p:nvPr/>
        </p:nvPicPr>
        <p:blipFill>
          <a:blip r:embed="rId9"/>
          <a:stretch/>
        </p:blipFill>
        <p:spPr>
          <a:xfrm>
            <a:off x="7668360" y="2277000"/>
            <a:ext cx="1076040" cy="1076040"/>
          </a:xfrm>
          <a:prstGeom prst="rect">
            <a:avLst/>
          </a:prstGeom>
          <a:ln w="9525">
            <a:noFill/>
          </a:ln>
        </p:spPr>
      </p:pic>
      <p:pic>
        <p:nvPicPr>
          <p:cNvPr id="135" name="Picture 6" descr=""/>
          <p:cNvPicPr/>
          <p:nvPr/>
        </p:nvPicPr>
        <p:blipFill>
          <a:blip r:embed="rId10"/>
          <a:stretch/>
        </p:blipFill>
        <p:spPr>
          <a:xfrm>
            <a:off x="7668360" y="3645000"/>
            <a:ext cx="1294920" cy="1066320"/>
          </a:xfrm>
          <a:prstGeom prst="rect">
            <a:avLst/>
          </a:prstGeom>
          <a:ln w="9525">
            <a:noFill/>
          </a:ln>
        </p:spPr>
      </p:pic>
      <p:pic>
        <p:nvPicPr>
          <p:cNvPr id="136" name="Picture 7" descr=""/>
          <p:cNvPicPr/>
          <p:nvPr/>
        </p:nvPicPr>
        <p:blipFill>
          <a:blip r:embed="rId11"/>
          <a:stretch/>
        </p:blipFill>
        <p:spPr>
          <a:xfrm>
            <a:off x="7839000" y="4941000"/>
            <a:ext cx="1304640" cy="980640"/>
          </a:xfrm>
          <a:prstGeom prst="rect">
            <a:avLst/>
          </a:prstGeom>
          <a:ln w="9525">
            <a:noFill/>
          </a:ln>
        </p:spPr>
      </p:pic>
      <p:pic>
        <p:nvPicPr>
          <p:cNvPr id="137" name="Рисунок 8" descr="Тиду в красном полосатом костюме"/>
          <p:cNvPicPr/>
          <p:nvPr/>
        </p:nvPicPr>
        <p:blipFill>
          <a:blip r:embed="rId12"/>
          <a:stretch/>
        </p:blipFill>
        <p:spPr>
          <a:xfrm>
            <a:off x="7380360" y="5733360"/>
            <a:ext cx="787320" cy="863640"/>
          </a:xfrm>
          <a:prstGeom prst="rect">
            <a:avLst/>
          </a:prstGeom>
          <a:ln w="9525">
            <a:noFill/>
          </a:ln>
        </p:spPr>
      </p:pic>
      <p:pic>
        <p:nvPicPr>
          <p:cNvPr id="138" name="i-main-pic" descr="Картинка 1 из 179"/>
          <p:cNvPicPr/>
          <p:nvPr/>
        </p:nvPicPr>
        <p:blipFill>
          <a:blip r:embed="rId13"/>
          <a:stretch/>
        </p:blipFill>
        <p:spPr>
          <a:xfrm>
            <a:off x="7380360" y="188640"/>
            <a:ext cx="1552320" cy="1257120"/>
          </a:xfrm>
          <a:prstGeom prst="rect">
            <a:avLst/>
          </a:prstGeom>
          <a:ln w="9525">
            <a:noFill/>
          </a:ln>
        </p:spPr>
      </p:pic>
    </p:spTree>
  </p:cSld>
  <p:transition>
    <p:fade/>
  </p:transition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TextShape 1"/>
          <p:cNvSpPr txBox="1"/>
          <p:nvPr/>
        </p:nvSpPr>
        <p:spPr>
          <a:xfrm>
            <a:off x="380880" y="2300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0" lang="ru-RU" sz="4800" spc="-151" strike="noStrike">
                <a:solidFill>
                  <a:srgbClr val="000000"/>
                </a:solidFill>
                <a:latin typeface="Times New Roman"/>
              </a:rPr>
              <a:t>Дети в  возрасте 1,5 - 3 лет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TextShape 2"/>
          <p:cNvSpPr txBox="1"/>
          <p:nvPr/>
        </p:nvSpPr>
        <p:spPr>
          <a:xfrm>
            <a:off x="380880" y="1411560"/>
            <a:ext cx="8381520" cy="28558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3. </a:t>
            </a:r>
            <a:r>
              <a:rPr b="0" lang="ru-RU" sz="3200" spc="-1" strike="noStrike" u="sng">
                <a:solidFill>
                  <a:srgbClr val="1d4775"/>
                </a:solidFill>
                <a:uFillTx/>
                <a:latin typeface="Times New Roman"/>
                <a:hlinkClick r:id="rId1"/>
              </a:rPr>
              <a:t>Ребенок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осваивает  орудийные действия, в которых один </a:t>
            </a:r>
            <a:r>
              <a:rPr b="0" lang="ru-RU" sz="3200" spc="-1" strike="noStrike" u="sng">
                <a:solidFill>
                  <a:srgbClr val="1d4775"/>
                </a:solidFill>
                <a:uFillTx/>
                <a:latin typeface="Times New Roman"/>
                <a:hlinkClick r:id="rId2"/>
              </a:rPr>
              <a:t>предмет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используется для воздействия на другие предметы: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641"/>
              </a:spcBef>
              <a:buSzPct val="100051"/>
              <a:buBlip>
                <a:blip r:embed="rId3"/>
              </a:buBlip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ложки, чашки, совочки, лопатки, карандаши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41" name="Рисунок 7" descr="http://www.ikirov.ru/show_image.php?id=64&amp;size=large"/>
          <p:cNvPicPr/>
          <p:nvPr/>
        </p:nvPicPr>
        <p:blipFill>
          <a:blip r:embed="rId4"/>
          <a:stretch/>
        </p:blipFill>
        <p:spPr>
          <a:xfrm>
            <a:off x="467640" y="4221000"/>
            <a:ext cx="1800000" cy="1583640"/>
          </a:xfrm>
          <a:prstGeom prst="rect">
            <a:avLst/>
          </a:prstGeom>
          <a:ln w="9525">
            <a:noFill/>
          </a:ln>
        </p:spPr>
      </p:pic>
      <p:pic>
        <p:nvPicPr>
          <p:cNvPr id="142" name="Picture 3" descr="Кухня настольная"/>
          <p:cNvPicPr/>
          <p:nvPr/>
        </p:nvPicPr>
        <p:blipFill>
          <a:blip r:embed="rId5"/>
          <a:stretch/>
        </p:blipFill>
        <p:spPr>
          <a:xfrm>
            <a:off x="3204000" y="4149000"/>
            <a:ext cx="2016000" cy="1728000"/>
          </a:xfrm>
          <a:prstGeom prst="rect">
            <a:avLst/>
          </a:prstGeom>
          <a:ln w="9525">
            <a:noFill/>
          </a:ln>
        </p:spPr>
      </p:pic>
      <p:pic>
        <p:nvPicPr>
          <p:cNvPr id="143" name="Picture 4" descr=""/>
          <p:cNvPicPr/>
          <p:nvPr/>
        </p:nvPicPr>
        <p:blipFill>
          <a:blip r:embed="rId6"/>
          <a:stretch/>
        </p:blipFill>
        <p:spPr>
          <a:xfrm>
            <a:off x="7452360" y="2493000"/>
            <a:ext cx="1418760" cy="1056960"/>
          </a:xfrm>
          <a:prstGeom prst="rect">
            <a:avLst/>
          </a:prstGeom>
          <a:ln w="9525">
            <a:noFill/>
          </a:ln>
        </p:spPr>
      </p:pic>
      <p:pic>
        <p:nvPicPr>
          <p:cNvPr id="144" name="Picture 5" descr=""/>
          <p:cNvPicPr/>
          <p:nvPr/>
        </p:nvPicPr>
        <p:blipFill>
          <a:blip r:embed="rId7"/>
          <a:stretch/>
        </p:blipFill>
        <p:spPr>
          <a:xfrm>
            <a:off x="6300360" y="3429000"/>
            <a:ext cx="1511640" cy="1367640"/>
          </a:xfrm>
          <a:prstGeom prst="rect">
            <a:avLst/>
          </a:prstGeom>
          <a:ln w="9525">
            <a:noFill/>
          </a:ln>
        </p:spPr>
      </p:pic>
      <p:pic>
        <p:nvPicPr>
          <p:cNvPr id="145" name="Picture 6" descr=""/>
          <p:cNvPicPr/>
          <p:nvPr/>
        </p:nvPicPr>
        <p:blipFill>
          <a:blip r:embed="rId8"/>
          <a:stretch/>
        </p:blipFill>
        <p:spPr>
          <a:xfrm>
            <a:off x="7956360" y="260640"/>
            <a:ext cx="999720" cy="1190160"/>
          </a:xfrm>
          <a:prstGeom prst="rect">
            <a:avLst/>
          </a:prstGeom>
          <a:ln w="9525">
            <a:noFill/>
          </a:ln>
        </p:spPr>
      </p:pic>
      <p:pic>
        <p:nvPicPr>
          <p:cNvPr id="146" name="Picture 7" descr=""/>
          <p:cNvPicPr/>
          <p:nvPr/>
        </p:nvPicPr>
        <p:blipFill>
          <a:blip r:embed="rId9"/>
          <a:stretch/>
        </p:blipFill>
        <p:spPr>
          <a:xfrm>
            <a:off x="7164360" y="4653000"/>
            <a:ext cx="1809720" cy="1511640"/>
          </a:xfrm>
          <a:prstGeom prst="rect">
            <a:avLst/>
          </a:prstGeom>
          <a:ln w="9525">
            <a:noFill/>
          </a:ln>
        </p:spPr>
      </p:pic>
    </p:spTree>
  </p:cSld>
  <p:transition>
    <p:fade/>
  </p:transition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TextShape 1"/>
          <p:cNvSpPr txBox="1"/>
          <p:nvPr/>
        </p:nvSpPr>
        <p:spPr>
          <a:xfrm>
            <a:off x="380880" y="0"/>
            <a:ext cx="8381520" cy="664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rmAutofit/>
          </a:bodyPr>
          <a:p>
            <a:pPr>
              <a:lnSpc>
                <a:spcPct val="90000"/>
              </a:lnSpc>
            </a:pPr>
            <a:r>
              <a:rPr b="0" lang="ru-RU" sz="4800" spc="-151" strike="noStrike">
                <a:solidFill>
                  <a:srgbClr val="000000"/>
                </a:solidFill>
                <a:latin typeface="Times New Roman"/>
              </a:rPr>
              <a:t>Дети в  возрасте 1,5 - 3 лет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TextShape 2"/>
          <p:cNvSpPr txBox="1"/>
          <p:nvPr/>
        </p:nvSpPr>
        <p:spPr>
          <a:xfrm>
            <a:off x="0" y="836640"/>
            <a:ext cx="6876000" cy="676080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1"/>
              </a:buBlip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4. Небходимы </a:t>
            </a:r>
            <a:r>
              <a:rPr b="0" lang="ru-RU" sz="2800" spc="-1" strike="noStrike" u="sng">
                <a:solidFill>
                  <a:srgbClr val="1d4775"/>
                </a:solidFill>
                <a:uFillTx/>
                <a:latin typeface="Times New Roman"/>
                <a:hlinkClick r:id="rId2"/>
              </a:rPr>
              <a:t>игрушки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призванные специально развивать различные психические функции </a:t>
            </a:r>
            <a:r>
              <a:rPr b="0" lang="ru-RU" sz="2800" spc="-1" strike="noStrike" u="sng">
                <a:solidFill>
                  <a:srgbClr val="1d4775"/>
                </a:solidFill>
                <a:uFillTx/>
                <a:latin typeface="Times New Roman"/>
                <a:hlinkClick r:id="rId3"/>
              </a:rPr>
              <a:t>ребенка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 - моторику (то есть произвольные движения), восприятие, внимание, память: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4"/>
              </a:buBlip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специальные 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пособия - </a:t>
            </a:r>
            <a:r>
              <a:rPr b="1" lang="ru-RU" sz="2800" spc="-1" strike="noStrike" u="sng">
                <a:solidFill>
                  <a:srgbClr val="1d4775"/>
                </a:solidFill>
                <a:uFillTx/>
                <a:latin typeface="Times New Roman"/>
                <a:hlinkClick r:id="rId5"/>
              </a:rPr>
              <a:t>книжки</a:t>
            </a: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 с разными на ощупь страницами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6"/>
              </a:buBlip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пазлы, конструкторы, различные шнуровки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561"/>
              </a:spcBef>
              <a:buSzPct val="100014"/>
              <a:buBlip>
                <a:blip r:embed="rId7"/>
              </a:buBlip>
            </a:pPr>
            <a:r>
              <a:rPr b="1" i="1" lang="ru-RU" sz="2800" spc="-1" strike="noStrike">
                <a:solidFill>
                  <a:srgbClr val="000000"/>
                </a:solidFill>
                <a:latin typeface="Times New Roman"/>
              </a:rPr>
              <a:t>Развивающие игрушки-пособия не должны полностью замещать собою </a:t>
            </a:r>
            <a:r>
              <a:rPr b="1" i="1" lang="ru-RU" sz="2800" spc="-1" strike="noStrike" u="sng">
                <a:solidFill>
                  <a:srgbClr val="1d4775"/>
                </a:solidFill>
                <a:uFillTx/>
                <a:latin typeface="Times New Roman"/>
                <a:hlinkClick r:id="rId8"/>
              </a:rPr>
              <a:t>игрушки</a:t>
            </a:r>
            <a:r>
              <a:rPr b="1" i="1" lang="ru-RU" sz="2800" spc="-1" strike="noStrike">
                <a:solidFill>
                  <a:srgbClr val="000000"/>
                </a:solidFill>
                <a:latin typeface="Times New Roman"/>
              </a:rPr>
              <a:t> для сюжетных игр (те самые куклы и машинки) - ребенку нужно и то, и другое!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49" name="Picture 2" descr="Шнуровка БАШМАЧОК"/>
          <p:cNvPicPr/>
          <p:nvPr/>
        </p:nvPicPr>
        <p:blipFill>
          <a:blip r:embed="rId9"/>
          <a:stretch/>
        </p:blipFill>
        <p:spPr>
          <a:xfrm>
            <a:off x="7740360" y="260640"/>
            <a:ext cx="1171080" cy="1037880"/>
          </a:xfrm>
          <a:prstGeom prst="rect">
            <a:avLst/>
          </a:prstGeom>
          <a:ln w="9525">
            <a:noFill/>
          </a:ln>
        </p:spPr>
      </p:pic>
      <p:pic>
        <p:nvPicPr>
          <p:cNvPr id="150" name="Picture 4" descr=""/>
          <p:cNvPicPr/>
          <p:nvPr/>
        </p:nvPicPr>
        <p:blipFill>
          <a:blip r:embed="rId10"/>
          <a:stretch/>
        </p:blipFill>
        <p:spPr>
          <a:xfrm>
            <a:off x="7452360" y="1772640"/>
            <a:ext cx="1428480" cy="980640"/>
          </a:xfrm>
          <a:prstGeom prst="rect">
            <a:avLst/>
          </a:prstGeom>
          <a:ln w="9525">
            <a:noFill/>
          </a:ln>
        </p:spPr>
      </p:pic>
      <p:pic>
        <p:nvPicPr>
          <p:cNvPr id="151" name="Picture 5" descr=""/>
          <p:cNvPicPr/>
          <p:nvPr/>
        </p:nvPicPr>
        <p:blipFill>
          <a:blip r:embed="rId11"/>
          <a:stretch/>
        </p:blipFill>
        <p:spPr>
          <a:xfrm>
            <a:off x="6084000" y="2421000"/>
            <a:ext cx="1257120" cy="1056960"/>
          </a:xfrm>
          <a:prstGeom prst="rect">
            <a:avLst/>
          </a:prstGeom>
          <a:ln w="9525">
            <a:noFill/>
          </a:ln>
        </p:spPr>
      </p:pic>
      <p:pic>
        <p:nvPicPr>
          <p:cNvPr id="152" name="Picture 6" descr=""/>
          <p:cNvPicPr/>
          <p:nvPr/>
        </p:nvPicPr>
        <p:blipFill>
          <a:blip r:embed="rId12"/>
          <a:stretch/>
        </p:blipFill>
        <p:spPr>
          <a:xfrm>
            <a:off x="6300360" y="1052640"/>
            <a:ext cx="1428480" cy="952200"/>
          </a:xfrm>
          <a:prstGeom prst="rect">
            <a:avLst/>
          </a:prstGeom>
          <a:ln w="9525">
            <a:noFill/>
          </a:ln>
        </p:spPr>
      </p:pic>
      <p:pic>
        <p:nvPicPr>
          <p:cNvPr id="153" name="Picture 7" descr=""/>
          <p:cNvPicPr/>
          <p:nvPr/>
        </p:nvPicPr>
        <p:blipFill>
          <a:blip r:embed="rId13"/>
          <a:stretch/>
        </p:blipFill>
        <p:spPr>
          <a:xfrm>
            <a:off x="7524360" y="3213000"/>
            <a:ext cx="1428480" cy="1371240"/>
          </a:xfrm>
          <a:prstGeom prst="rect">
            <a:avLst/>
          </a:prstGeom>
          <a:ln w="9525">
            <a:noFill/>
          </a:ln>
        </p:spPr>
      </p:pic>
      <p:pic>
        <p:nvPicPr>
          <p:cNvPr id="154" name="Picture 8" descr=""/>
          <p:cNvPicPr/>
          <p:nvPr/>
        </p:nvPicPr>
        <p:blipFill>
          <a:blip r:embed="rId14"/>
          <a:stretch/>
        </p:blipFill>
        <p:spPr>
          <a:xfrm>
            <a:off x="7020360" y="5157360"/>
            <a:ext cx="1577880" cy="1295640"/>
          </a:xfrm>
          <a:prstGeom prst="rect">
            <a:avLst/>
          </a:prstGeom>
          <a:ln w="9525">
            <a:noFill/>
          </a:ln>
        </p:spPr>
      </p:pic>
    </p:spTree>
  </p:cSld>
  <p:transition>
    <p:fade/>
  </p:transition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TextShape 1"/>
          <p:cNvSpPr txBox="1"/>
          <p:nvPr/>
        </p:nvSpPr>
        <p:spPr>
          <a:xfrm>
            <a:off x="467640" y="260640"/>
            <a:ext cx="8381520" cy="664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 u="sng">
                <a:solidFill>
                  <a:srgbClr val="000000"/>
                </a:solidFill>
                <a:uFillTx/>
                <a:latin typeface="Times New Roman"/>
              </a:rPr>
              <a:t>Классификация игрушек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TextShape 2"/>
          <p:cNvSpPr txBox="1"/>
          <p:nvPr/>
        </p:nvSpPr>
        <p:spPr>
          <a:xfrm>
            <a:off x="251640" y="980640"/>
            <a:ext cx="8511120" cy="53488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 marL="514440" indent="-514080">
              <a:lnSpc>
                <a:spcPct val="90000"/>
              </a:lnSpc>
              <a:spcBef>
                <a:spcPts val="439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1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по возрастному назначению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(для новорожденных /от 0 до 3 месяцев/, для младенцев 4-5 - 12 месяцев, для детей 1-2 лет и т. д.);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2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по материалу изготовления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(деревянные, пластмассовые, резиновые, меховые и т.п.);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3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по воспитательному назначению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. Педагоги делят игрушки на: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4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сенсорные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(до года в основном звуковые - погремушки, пищалки, музыкальные игрушки; зрительные - калейдоскоп); 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5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двигательные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(автомобиль, мяч, юла, заводные игрушки); 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6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образные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 (изображения животных, куклы, солдатики, машинки); 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7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общественно-бытовые и производственно-технические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(игрушечные инструменты, например совок и ведерко, оружие); 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 marL="514440" indent="-514080">
              <a:lnSpc>
                <a:spcPct val="90000"/>
              </a:lnSpc>
              <a:spcBef>
                <a:spcPts val="439"/>
              </a:spcBef>
              <a:buSzPct val="100000"/>
              <a:buBlip>
                <a:blip r:embed="rId8"/>
              </a:buBlip>
              <a:tabLst>
                <a:tab algn="l" pos="0"/>
              </a:tabLst>
            </a:pP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1" lang="ru-RU" sz="2200" spc="-1" strike="noStrike">
                <a:solidFill>
                  <a:srgbClr val="000000"/>
                </a:solidFill>
                <a:latin typeface="Times New Roman"/>
              </a:rPr>
              <a:t>конструктивные </a:t>
            </a:r>
            <a:r>
              <a:rPr b="0" lang="ru-RU" sz="2200" spc="-1" strike="noStrike">
                <a:solidFill>
                  <a:srgbClr val="000000"/>
                </a:solidFill>
                <a:latin typeface="Times New Roman"/>
              </a:rPr>
              <a:t>(различные конструкторы и сборные игрушки). </a:t>
            </a: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2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  <p:transition>
    <p:fade/>
  </p:transition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317160" y="4653000"/>
            <a:ext cx="8424720" cy="288000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К этому виду относят игрушки, которые отражают образ человека, животных, транспорта или других предметов.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 помощью подобной игры ребёнка можно познакомить с различными понятиями и ситуациями.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58" name="Рисунок 3" descr=""/>
          <p:cNvPicPr/>
          <p:nvPr/>
        </p:nvPicPr>
        <p:blipFill>
          <a:blip r:embed="rId1"/>
          <a:stretch/>
        </p:blipFill>
        <p:spPr>
          <a:xfrm>
            <a:off x="317160" y="0"/>
            <a:ext cx="8286840" cy="479664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transition>
    <p:fade/>
  </p:transition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TextShape 1"/>
          <p:cNvSpPr txBox="1"/>
          <p:nvPr/>
        </p:nvSpPr>
        <p:spPr>
          <a:xfrm>
            <a:off x="380880" y="2300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rebuchet MS"/>
              </a:rPr>
              <a:t>Радиоуправляемые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TextShape 2"/>
          <p:cNvSpPr txBox="1"/>
          <p:nvPr/>
        </p:nvSpPr>
        <p:spPr>
          <a:xfrm>
            <a:off x="380880" y="1052640"/>
            <a:ext cx="8381520" cy="285588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Эти игрушки настоящая радость для любого ребёнка.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Радиоуправляемые игрушки буквально сами играют с малышом, позволяя ему совершать необходимые манипуляции.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61" name="CustomShape 3"/>
          <p:cNvSpPr/>
          <p:nvPr/>
        </p:nvSpPr>
        <p:spPr>
          <a:xfrm>
            <a:off x="179640" y="3141000"/>
            <a:ext cx="5688360" cy="3831480"/>
          </a:xfrm>
          <a:prstGeom prst="ellipse">
            <a:avLst/>
          </a:prstGeom>
          <a:blipFill rotWithShape="0">
            <a:blip r:embed="rId1"/>
            <a:stretch/>
          </a:blipFill>
          <a:ln w="0">
            <a:noFill/>
          </a:ln>
          <a:effectLst>
            <a:softEdge rad="112680"/>
          </a:effectLst>
        </p:spPr>
        <p:style>
          <a:lnRef idx="0"/>
          <a:fillRef idx="0"/>
          <a:effectRef idx="0"/>
          <a:fontRef idx="minor"/>
        </p:style>
      </p:sp>
      <p:pic>
        <p:nvPicPr>
          <p:cNvPr id="162" name="Рисунок 4" descr=""/>
          <p:cNvPicPr/>
          <p:nvPr/>
        </p:nvPicPr>
        <p:blipFill>
          <a:blip r:embed="rId2"/>
          <a:stretch/>
        </p:blipFill>
        <p:spPr>
          <a:xfrm>
            <a:off x="5841000" y="3025080"/>
            <a:ext cx="3123000" cy="3438000"/>
          </a:xfrm>
          <a:prstGeom prst="rect">
            <a:avLst/>
          </a:prstGeom>
          <a:ln w="0">
            <a:noFill/>
          </a:ln>
          <a:effectLst>
            <a:softEdge rad="112680"/>
          </a:effectLst>
        </p:spPr>
      </p:pic>
    </p:spTree>
  </p:cSld>
  <p:transition>
    <p:fade/>
  </p:transition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TextShape 1"/>
          <p:cNvSpPr txBox="1"/>
          <p:nvPr/>
        </p:nvSpPr>
        <p:spPr>
          <a:xfrm>
            <a:off x="380880" y="0"/>
            <a:ext cx="8381520" cy="664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iTrebuchet MS"/>
              </a:rPr>
              <a:t>Спортивные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TextShape 2"/>
          <p:cNvSpPr txBox="1"/>
          <p:nvPr/>
        </p:nvSpPr>
        <p:spPr>
          <a:xfrm>
            <a:off x="539640" y="924120"/>
            <a:ext cx="8381520" cy="593352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Такие игрушки способствуют физическому развитию малышей и подойдут для особо активных детей.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Игрушки для спортивных групповых игр помогают не только лучше развить себя физически, но и учат общению в коллективе. 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65" name="CustomShape 3"/>
          <p:cNvSpPr/>
          <p:nvPr/>
        </p:nvSpPr>
        <p:spPr>
          <a:xfrm>
            <a:off x="6800400" y="1751040"/>
            <a:ext cx="2132640" cy="2132640"/>
          </a:xfrm>
          <a:prstGeom prst="roundRect">
            <a:avLst>
              <a:gd name="adj" fmla="val 16667"/>
            </a:avLst>
          </a:prstGeom>
          <a:blipFill rotWithShape="0">
            <a:blip r:embed="rId1"/>
            <a:stretch/>
          </a:blipFill>
          <a:ln w="0">
            <a:noFill/>
          </a:ln>
          <a:effectLst>
            <a:outerShdw algn="tl" blurRad="76200" dir="7800819" dist="38073" rotWithShape="0">
              <a:srgbClr val="000000">
                <a:alpha val="40000"/>
              </a:srgbClr>
            </a:outerShdw>
          </a:effectLst>
          <a:scene3d>
            <a:camera prst="orthographicFront"/>
            <a:lightRig dir="t" rig="contrasting">
              <a:rot lat="0" lon="0" rev="4200000"/>
            </a:lightRig>
          </a:scene3d>
          <a:sp3d prstMaterial="plastic">
            <a:bevelT prst="relaxedInset" w="381000" h="114300"/>
            <a:contourClr>
              <a:srgbClr val="969696"/>
            </a:contourClr>
          </a:sp3d>
        </p:spPr>
        <p:style>
          <a:lnRef idx="0"/>
          <a:fillRef idx="0"/>
          <a:effectRef idx="0"/>
          <a:fontRef idx="minor"/>
        </p:style>
      </p:sp>
      <p:sp>
        <p:nvSpPr>
          <p:cNvPr id="166" name="CustomShape 4"/>
          <p:cNvSpPr/>
          <p:nvPr/>
        </p:nvSpPr>
        <p:spPr>
          <a:xfrm rot="21103800">
            <a:off x="4570200" y="1893600"/>
            <a:ext cx="2024640" cy="316800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  <p:pic>
        <p:nvPicPr>
          <p:cNvPr id="167" name="Рисунок 5" descr=""/>
          <p:cNvPicPr/>
          <p:nvPr/>
        </p:nvPicPr>
        <p:blipFill>
          <a:blip r:embed="rId3"/>
          <a:stretch/>
        </p:blipFill>
        <p:spPr>
          <a:xfrm>
            <a:off x="151200" y="1666080"/>
            <a:ext cx="4091760" cy="306864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>
    <p:fade/>
  </p:transition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extShape 1"/>
          <p:cNvSpPr txBox="1"/>
          <p:nvPr/>
        </p:nvSpPr>
        <p:spPr>
          <a:xfrm>
            <a:off x="-1114200" y="4046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imes New Roman"/>
              </a:rPr>
              <a:t>Моторные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TextShape 2"/>
          <p:cNvSpPr txBox="1"/>
          <p:nvPr/>
        </p:nvSpPr>
        <p:spPr>
          <a:xfrm>
            <a:off x="380880" y="1411560"/>
            <a:ext cx="5198760" cy="51854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Эти игрушки особенно полезны для самых маленьких детей т. к. моторные игрушки способствуют умственному развитию и даже речи.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К моторным игрушкам относят игрушки, имеющие небольшие детали, например мозаика или мелкий конструктор. </a:t>
            </a: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3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70" name="Рисунок 3" descr=""/>
          <p:cNvPicPr/>
          <p:nvPr/>
        </p:nvPicPr>
        <p:blipFill>
          <a:blip r:embed="rId1"/>
          <a:stretch/>
        </p:blipFill>
        <p:spPr>
          <a:xfrm rot="900000">
            <a:off x="6051600" y="218520"/>
            <a:ext cx="2615400" cy="238572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171" name="CustomShape 3"/>
          <p:cNvSpPr/>
          <p:nvPr/>
        </p:nvSpPr>
        <p:spPr>
          <a:xfrm>
            <a:off x="5855400" y="2902320"/>
            <a:ext cx="3007800" cy="3613320"/>
          </a:xfrm>
          <a:prstGeom prst="roundRect">
            <a:avLst>
              <a:gd name="adj" fmla="val 8594"/>
            </a:avLst>
          </a:prstGeom>
          <a:blipFill rotWithShape="0">
            <a:blip r:embed="rId2"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</p:spTree>
  </p:cSld>
  <p:transition>
    <p:fade/>
  </p:transition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380880" y="2300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rebuchet MS"/>
              </a:rPr>
              <a:t>Обучающие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TextShape 2"/>
          <p:cNvSpPr txBox="1"/>
          <p:nvPr/>
        </p:nvSpPr>
        <p:spPr>
          <a:xfrm>
            <a:off x="94320" y="1078200"/>
            <a:ext cx="6624360" cy="348372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Сейчас существуют большое количество специальных обучающих игр, которые разделены по возрастным группам.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Обычно это настольные игры, содержащие в себе различные цветные карточки.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К обучающим играм можно отнести также кубики, 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конструкторы</a:t>
            </a: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, лото и т. п.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74" name="Рисунок 3" descr=""/>
          <p:cNvPicPr/>
          <p:nvPr/>
        </p:nvPicPr>
        <p:blipFill>
          <a:blip r:embed="rId1"/>
          <a:stretch/>
        </p:blipFill>
        <p:spPr>
          <a:xfrm>
            <a:off x="1187640" y="4077000"/>
            <a:ext cx="2520000" cy="255132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pic>
        <p:nvPicPr>
          <p:cNvPr id="175" name="Рисунок 4" descr=""/>
          <p:cNvPicPr/>
          <p:nvPr/>
        </p:nvPicPr>
        <p:blipFill>
          <a:blip r:embed="rId2"/>
          <a:stretch/>
        </p:blipFill>
        <p:spPr>
          <a:xfrm>
            <a:off x="5364000" y="4089240"/>
            <a:ext cx="3050280" cy="2365560"/>
          </a:xfrm>
          <a:prstGeom prst="rect">
            <a:avLst/>
          </a:prstGeom>
          <a:ln cap="sq" w="190500">
            <a:solidFill>
              <a:srgbClr val="ffffff"/>
            </a:solidFill>
            <a:miter/>
          </a:ln>
          <a:effectLst>
            <a:outerShdw algn="tl" blurRad="65000" dir="12889470" dist="50432" kx="195000" ky="145000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dir="t" rig="twoP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6" name="Рисунок 5" descr=""/>
          <p:cNvPicPr/>
          <p:nvPr/>
        </p:nvPicPr>
        <p:blipFill>
          <a:blip r:embed="rId3"/>
          <a:stretch/>
        </p:blipFill>
        <p:spPr>
          <a:xfrm>
            <a:off x="6889320" y="1103040"/>
            <a:ext cx="2022480" cy="2409480"/>
          </a:xfrm>
          <a:prstGeom prst="rect">
            <a:avLst/>
          </a:prstGeom>
          <a:ln cap="rnd" w="190500">
            <a:solidFill>
              <a:srgbClr val="ffffff"/>
            </a:solidFill>
            <a:round/>
          </a:ln>
          <a:effectLst>
            <a:outerShdw algn="tl" blurRad="50000" rotWithShape="0">
              <a:srgbClr val="000000">
                <a:alpha val="41000"/>
              </a:srgbClr>
            </a:outerShdw>
          </a:effectLst>
          <a:scene3d>
            <a:camera prst="orthographicFront"/>
            <a:lightRig dir="t" rig="twoP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transition>
    <p:fade/>
  </p:transition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-252360" y="2606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imes New Roman"/>
              </a:rPr>
              <a:t>Музыкальные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TextShape 2"/>
          <p:cNvSpPr txBox="1"/>
          <p:nvPr/>
        </p:nvSpPr>
        <p:spPr>
          <a:xfrm>
            <a:off x="380880" y="1772640"/>
            <a:ext cx="5010480" cy="420372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К этим игрушкам относят разнообразные имитаторы музыкальных инструментов, а также озвученные игрушки.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Музыкальные игрушки отлично подходят для интересного времяпрепровождения и эстетического воспитания.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64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9" name="CustomShape 3"/>
          <p:cNvSpPr/>
          <p:nvPr/>
        </p:nvSpPr>
        <p:spPr>
          <a:xfrm>
            <a:off x="6024600" y="1124640"/>
            <a:ext cx="2918880" cy="3224880"/>
          </a:xfrm>
          <a:prstGeom prst="roundRect">
            <a:avLst>
              <a:gd name="adj" fmla="val 8594"/>
            </a:avLst>
          </a:prstGeom>
          <a:blipFill rotWithShape="0">
            <a:blip r:embed="rId1"/>
            <a:stretch/>
          </a:blipFill>
          <a:ln w="0">
            <a:noFill/>
          </a:ln>
          <a:effectLst>
            <a:reflection algn="bl" blurRad="12700" dir="5400000" dist="5000" endPos="28000" rotWithShape="0" stA="38000" sy="-100000"/>
          </a:effectLst>
        </p:spPr>
        <p:style>
          <a:lnRef idx="0"/>
          <a:fillRef idx="0"/>
          <a:effectRef idx="0"/>
          <a:fontRef idx="minor"/>
        </p:style>
      </p:sp>
      <p:pic>
        <p:nvPicPr>
          <p:cNvPr id="180" name="Рисунок 4" descr=""/>
          <p:cNvPicPr/>
          <p:nvPr/>
        </p:nvPicPr>
        <p:blipFill>
          <a:blip r:embed="rId2"/>
          <a:stretch/>
        </p:blipFill>
        <p:spPr>
          <a:xfrm rot="476400">
            <a:off x="5076000" y="4725000"/>
            <a:ext cx="1896480" cy="170676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>
    <p:fade/>
  </p:transition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TextShape 1"/>
          <p:cNvSpPr txBox="1"/>
          <p:nvPr/>
        </p:nvSpPr>
        <p:spPr>
          <a:xfrm>
            <a:off x="380880" y="230040"/>
            <a:ext cx="8381520" cy="6649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>
            <a:noAutofit/>
          </a:bodyPr>
          <a:p>
            <a:pPr algn="ctr">
              <a:lnSpc>
                <a:spcPct val="90000"/>
              </a:lnSpc>
            </a:pPr>
            <a:r>
              <a:rPr b="1" lang="ru-RU" sz="4800" spc="-151" strike="noStrike">
                <a:solidFill>
                  <a:srgbClr val="000000"/>
                </a:solidFill>
                <a:latin typeface="Times New Roman"/>
              </a:rPr>
              <a:t>Театральные игрушки</a:t>
            </a: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TextShape 2"/>
          <p:cNvSpPr txBox="1"/>
          <p:nvPr/>
        </p:nvSpPr>
        <p:spPr>
          <a:xfrm>
            <a:off x="342360" y="1050480"/>
            <a:ext cx="4661640" cy="338616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Эти игрушки помогают воспроизвести сюжеты различных сказок, что очень полезно для всестороннего развития ребёнка.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В таких играх задействуется память, внимание, восприятие, речь и т. д. </a:t>
            </a: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  <a:p>
            <a:pPr>
              <a:lnSpc>
                <a:spcPct val="90000"/>
              </a:lnSpc>
              <a:spcBef>
                <a:spcPts val="561"/>
              </a:spcBef>
              <a:tabLst>
                <a:tab algn="l" pos="0"/>
              </a:tabLst>
            </a:pPr>
            <a:endParaRPr b="0" lang="ru-RU" sz="28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83" name="Рисунок 3" descr=""/>
          <p:cNvPicPr/>
          <p:nvPr/>
        </p:nvPicPr>
        <p:blipFill>
          <a:blip r:embed="rId1"/>
          <a:stretch/>
        </p:blipFill>
        <p:spPr>
          <a:xfrm>
            <a:off x="4936680" y="1917000"/>
            <a:ext cx="4197240" cy="428688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  <p:sp>
        <p:nvSpPr>
          <p:cNvPr id="184" name="CustomShape 3"/>
          <p:cNvSpPr/>
          <p:nvPr/>
        </p:nvSpPr>
        <p:spPr>
          <a:xfrm rot="21327000">
            <a:off x="1274400" y="4370040"/>
            <a:ext cx="2032200" cy="2266920"/>
          </a:xfrm>
          <a:prstGeom prst="snip2DiagRect">
            <a:avLst>
              <a:gd name="adj1" fmla="val 0"/>
              <a:gd name="adj2" fmla="val 16667"/>
            </a:avLst>
          </a:prstGeom>
          <a:blipFill rotWithShape="0">
            <a:blip r:embed="rId2"/>
            <a:stretch/>
          </a:blipFill>
          <a:ln cap="sq" w="88900">
            <a:solidFill>
              <a:srgbClr val="ffffff"/>
            </a:solidFill>
            <a:miter/>
          </a:ln>
          <a:effectLst>
            <a:outerShdw algn="tl" blurRad="88900" rotWithShape="0">
              <a:srgbClr val="000000">
                <a:alpha val="45000"/>
              </a:srgbClr>
            </a:outerShdw>
          </a:effectLst>
          <a:scene3d>
            <a:camera prst="orthographicFront"/>
            <a:lightRig dir="t" rig="twoP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0"/>
          <a:fillRef idx="0"/>
          <a:effectRef idx="0"/>
          <a:fontRef idx="minor"/>
        </p:style>
      </p:sp>
    </p:spTree>
  </p:cSld>
  <p:transition>
    <p:fade/>
  </p:transition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321480" y="4902840"/>
            <a:ext cx="8856720" cy="1994040"/>
          </a:xfrm>
          <a:prstGeom prst="rect">
            <a:avLst/>
          </a:prstGeom>
          <a:noFill/>
          <a:ln w="9360">
            <a:noFill/>
          </a:ln>
        </p:spPr>
        <p:txBody>
          <a:bodyPr lIns="0" rIns="0" tIns="0" bIns="0">
            <a:noAutofit/>
          </a:bodyPr>
          <a:p>
            <a:pPr>
              <a:lnSpc>
                <a:spcPct val="90000"/>
              </a:lnSpc>
              <a:spcBef>
                <a:spcPts val="479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rebuchet MS"/>
              </a:rPr>
              <a:t>Таким образом, игрушка необходима для развития игровой деятельности. Игрушки помогают ребёнку знакомиться с окружающим миром, способствуют умственному, нравственному, эстетическому, физическому развитию и воспитанию детей, развитию их речи, памяти, внимания.</a:t>
            </a:r>
            <a:endParaRPr b="0" lang="ru-RU" sz="24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186" name="Рисунок 3" descr=""/>
          <p:cNvPicPr/>
          <p:nvPr/>
        </p:nvPicPr>
        <p:blipFill>
          <a:blip r:embed="rId1"/>
          <a:stretch/>
        </p:blipFill>
        <p:spPr>
          <a:xfrm>
            <a:off x="1547640" y="188640"/>
            <a:ext cx="6120360" cy="4504680"/>
          </a:xfrm>
          <a:prstGeom prst="rect">
            <a:avLst/>
          </a:prstGeom>
          <a:ln w="0">
            <a:noFill/>
          </a:ln>
          <a:effectLst>
            <a:outerShdw algn="tl" blurRad="292100" dir="2700000" dist="139498" rotWithShape="0">
              <a:srgbClr val="333333">
                <a:alpha val="65000"/>
              </a:srgbClr>
            </a:outerShdw>
          </a:effectLst>
        </p:spPr>
      </p:pic>
    </p:spTree>
  </p:cSld>
  <p:transition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d4775"/>
      </a:dk2>
      <a:lt2>
        <a:srgbClr val="fef194"/>
      </a:lt2>
      <a:accent1>
        <a:srgbClr val="ffd965"/>
      </a:accent1>
      <a:accent2>
        <a:srgbClr val="3aa9c2"/>
      </a:accent2>
      <a:accent3>
        <a:srgbClr val="ebb28f"/>
      </a:accent3>
      <a:accent4>
        <a:srgbClr val="b0e27f"/>
      </a:accent4>
      <a:accent5>
        <a:srgbClr val="ffc17e"/>
      </a:accent5>
      <a:accent6>
        <a:srgbClr val="c6a0db"/>
      </a:accent6>
      <a:hlink>
        <a:srgbClr val="1d4775"/>
      </a:hlink>
      <a:folHlink>
        <a:srgbClr val="1d477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d4775"/>
      </a:dk2>
      <a:lt2>
        <a:srgbClr val="fef194"/>
      </a:lt2>
      <a:accent1>
        <a:srgbClr val="ffd965"/>
      </a:accent1>
      <a:accent2>
        <a:srgbClr val="3aa9c2"/>
      </a:accent2>
      <a:accent3>
        <a:srgbClr val="ebb28f"/>
      </a:accent3>
      <a:accent4>
        <a:srgbClr val="b0e27f"/>
      </a:accent4>
      <a:accent5>
        <a:srgbClr val="ffc17e"/>
      </a:accent5>
      <a:accent6>
        <a:srgbClr val="c6a0db"/>
      </a:accent6>
      <a:hlink>
        <a:srgbClr val="1d4775"/>
      </a:hlink>
      <a:folHlink>
        <a:srgbClr val="1d477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d4775"/>
      </a:dk2>
      <a:lt2>
        <a:srgbClr val="fef194"/>
      </a:lt2>
      <a:accent1>
        <a:srgbClr val="ffd965"/>
      </a:accent1>
      <a:accent2>
        <a:srgbClr val="3aa9c2"/>
      </a:accent2>
      <a:accent3>
        <a:srgbClr val="ebb28f"/>
      </a:accent3>
      <a:accent4>
        <a:srgbClr val="b0e27f"/>
      </a:accent4>
      <a:accent5>
        <a:srgbClr val="ffc17e"/>
      </a:accent5>
      <a:accent6>
        <a:srgbClr val="c6a0db"/>
      </a:accent6>
      <a:hlink>
        <a:srgbClr val="1d4775"/>
      </a:hlink>
      <a:folHlink>
        <a:srgbClr val="1d4775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customXml/_rels/item1.xml.rels><?xml version="1.0" encoding="UTF-8"?>
<Relationships xmlns="http://schemas.openxmlformats.org/package/2006/relationships"><Relationship Id="rId1" Type="http://schemas.openxmlformats.org/officeDocument/2006/relationships/customXmlProps" Target="itemProps1.xml"/>
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DD6BA4E-A430-41CB-BEC2-1F1007FDAD1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TS030007756</Template>
  <TotalTime>380</TotalTime>
  <Application>LibreOffice/7.0.3.1$Windows_X86_64 LibreOffice_project/d7547858d014d4cf69878db179d326fc3483e082</Application>
  <Words>1398</Words>
  <Paragraphs>117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2010-12-11T08:19:46Z</dcterms:created>
  <dc:creator>Никита</dc:creator>
  <dc:description/>
  <dc:language>ru-RU</dc:language>
  <cp:lastModifiedBy/>
  <dcterms:modified xsi:type="dcterms:W3CDTF">2022-01-27T22:43:52Z</dcterms:modified>
  <cp:revision>46</cp:revision>
  <dc:subject/>
  <dc:title>Я выбираю … Как выбрать детские игрушки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0</vt:bool>
  </property>
  <property fmtid="{D5CDD505-2E9C-101B-9397-08002B2CF9AE}" pid="5" name="LinksUpToDate">
    <vt:bool>0</vt:bool>
  </property>
  <property fmtid="{D5CDD505-2E9C-101B-9397-08002B2CF9AE}" pid="6" name="MMClips">
    <vt:i4>0</vt:i4>
  </property>
  <property fmtid="{D5CDD505-2E9C-101B-9397-08002B2CF9AE}" pid="7" name="Notes">
    <vt:i4>1</vt:i4>
  </property>
  <property fmtid="{D5CDD505-2E9C-101B-9397-08002B2CF9AE}" pid="8" name="PresentationFormat">
    <vt:lpwstr>Экран (4:3)</vt:lpwstr>
  </property>
  <property fmtid="{D5CDD505-2E9C-101B-9397-08002B2CF9AE}" pid="9" name="ScaleCrop">
    <vt:bool>0</vt:bool>
  </property>
  <property fmtid="{D5CDD505-2E9C-101B-9397-08002B2CF9AE}" pid="10" name="ShareDoc">
    <vt:bool>0</vt:bool>
  </property>
  <property fmtid="{D5CDD505-2E9C-101B-9397-08002B2CF9AE}" pid="11" name="Slides">
    <vt:i4>24</vt:i4>
  </property>
  <property fmtid="{D5CDD505-2E9C-101B-9397-08002B2CF9AE}" pid="12" name="_TemplateID">
    <vt:lpwstr>TC030007756</vt:lpwstr>
  </property>
</Properties>
</file>