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3.xml" ContentType="application/vnd.openxmlformats-officedocument.drawingml.diagram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quickStyle4.xml" ContentType="application/vnd.openxmlformats-officedocument.drawingml.diagramStyl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media/image28.jpeg" ContentType="image/jpeg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audio1.wav" ContentType="audio/x-wav"/>
  <Override PartName="/ppt/media/image20.jpeg" ContentType="image/jpeg"/>
  <Override PartName="/ppt/media/image21.jpeg" ContentType="image/jpeg"/>
  <Override PartName="/ppt/media/image22.jpeg" ContentType="image/jpeg"/>
  <Override PartName="/ppt/media/image23.png" ContentType="image/pn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9.jpeg" ContentType="image/jpeg"/>
  <Override PartName="/ppt/media/image30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notesSlides/notesSlide12.xml" ContentType="application/vnd.openxmlformats-officedocument.presentationml.notesSlide+xml"/>
  <Override PartName="/ppt/notesSlides/_rels/notesSlide12.xml.rels" ContentType="application/vnd.openxmlformats-package.relationshi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906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E97494-EC77-415A-966E-62CB077897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E9BDC66-6672-435A-8CC8-13D39EA94216}">
      <dgm:prSet custT="1"/>
      <dgm:spPr/>
      <dgm:t>
        <a:bodyPr/>
        <a:lstStyle/>
        <a:p>
          <a:pPr rtl="0"/>
          <a:r>
            <a:rPr lang="en-US" sz="1800" dirty="0" smtClean="0"/>
            <a:t>http://luckymummy.ru/254-kak-podgotovit-rebenka-k-detskomu-sadu.html</a:t>
          </a:r>
          <a:endParaRPr lang="ru-RU" sz="1800" dirty="0"/>
        </a:p>
      </dgm:t>
    </dgm:pt>
    <dgm:pt modelId="{3B15BCF8-2062-4DB4-AB55-ADACE97D0D1E}" type="parTrans" cxnId="{C1815D21-50F7-4C42-8D56-73AE97F34315}">
      <dgm:prSet/>
      <dgm:spPr/>
      <dgm:t>
        <a:bodyPr/>
        <a:lstStyle/>
        <a:p>
          <a:endParaRPr lang="ru-RU"/>
        </a:p>
      </dgm:t>
    </dgm:pt>
    <dgm:pt modelId="{63365E98-B1BF-4EE9-AA94-C3435F4ECB87}" type="sibTrans" cxnId="{C1815D21-50F7-4C42-8D56-73AE97F34315}">
      <dgm:prSet/>
      <dgm:spPr/>
      <dgm:t>
        <a:bodyPr/>
        <a:lstStyle/>
        <a:p>
          <a:endParaRPr lang="ru-RU"/>
        </a:p>
      </dgm:t>
    </dgm:pt>
    <dgm:pt modelId="{8A9A068D-1F60-4301-9C3D-0CE80A72EFE3}" type="pres">
      <dgm:prSet presAssocID="{70E97494-EC77-415A-966E-62CB077897F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2FCA60-0B2A-4F20-8F4F-B7D118999014}" type="pres">
      <dgm:prSet presAssocID="{0E9BDC66-6672-435A-8CC8-13D39EA942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815D21-50F7-4C42-8D56-73AE97F34315}" srcId="{70E97494-EC77-415A-966E-62CB077897FF}" destId="{0E9BDC66-6672-435A-8CC8-13D39EA94216}" srcOrd="0" destOrd="0" parTransId="{3B15BCF8-2062-4DB4-AB55-ADACE97D0D1E}" sibTransId="{63365E98-B1BF-4EE9-AA94-C3435F4ECB87}"/>
    <dgm:cxn modelId="{4934FB97-784A-449D-AC0B-328354EAEC64}" type="presOf" srcId="{70E97494-EC77-415A-966E-62CB077897FF}" destId="{8A9A068D-1F60-4301-9C3D-0CE80A72EFE3}" srcOrd="0" destOrd="0" presId="urn:microsoft.com/office/officeart/2005/8/layout/vList2"/>
    <dgm:cxn modelId="{41B5D89A-5F74-413B-ACFB-FB648AA384AC}" type="presOf" srcId="{0E9BDC66-6672-435A-8CC8-13D39EA94216}" destId="{CD2FCA60-0B2A-4F20-8F4F-B7D118999014}" srcOrd="0" destOrd="0" presId="urn:microsoft.com/office/officeart/2005/8/layout/vList2"/>
    <dgm:cxn modelId="{6F1B4542-67E3-4617-866C-AFAE039CF2A9}" type="presParOf" srcId="{8A9A068D-1F60-4301-9C3D-0CE80A72EFE3}" destId="{CD2FCA60-0B2A-4F20-8F4F-B7D1189990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D153F0-A556-46B1-A520-EBE75429F4F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4D2E70-7190-4D62-B4D8-37D884EFB1A7}">
      <dgm:prSet custT="1"/>
      <dgm:spPr/>
      <dgm:t>
        <a:bodyPr/>
        <a:lstStyle/>
        <a:p>
          <a:pPr rtl="0"/>
          <a:r>
            <a:rPr lang="en-US" sz="1800" dirty="0" smtClean="0"/>
            <a:t>http://www.o-krohe.ru/detskiy-sad/adaptaciya</a:t>
          </a:r>
          <a:r>
            <a:rPr lang="en-US" sz="2000" dirty="0" smtClean="0"/>
            <a:t>/</a:t>
          </a:r>
          <a:endParaRPr lang="ru-RU" sz="2000" dirty="0"/>
        </a:p>
      </dgm:t>
    </dgm:pt>
    <dgm:pt modelId="{E90FE2E1-CB52-4737-926E-3ECFA0192E69}" type="parTrans" cxnId="{55CC1094-A1FE-4BF4-BADF-CE5672C78687}">
      <dgm:prSet/>
      <dgm:spPr/>
      <dgm:t>
        <a:bodyPr/>
        <a:lstStyle/>
        <a:p>
          <a:endParaRPr lang="ru-RU"/>
        </a:p>
      </dgm:t>
    </dgm:pt>
    <dgm:pt modelId="{DAB28FF8-CFF8-460E-B8C0-5127035D0AAF}" type="sibTrans" cxnId="{55CC1094-A1FE-4BF4-BADF-CE5672C78687}">
      <dgm:prSet/>
      <dgm:spPr/>
      <dgm:t>
        <a:bodyPr/>
        <a:lstStyle/>
        <a:p>
          <a:endParaRPr lang="ru-RU"/>
        </a:p>
      </dgm:t>
    </dgm:pt>
    <dgm:pt modelId="{7CA60AFC-D6BE-4D75-A00D-57062885287B}" type="pres">
      <dgm:prSet presAssocID="{8BD153F0-A556-46B1-A520-EBE75429F4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9A149B-6437-4080-BED5-4BCAE238840A}" type="pres">
      <dgm:prSet presAssocID="{094D2E70-7190-4D62-B4D8-37D884EFB1A7}" presName="parentText" presStyleLbl="node1" presStyleIdx="0" presStyleCnt="1" custScaleY="1026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6D71DE-9C4D-4CD2-BACA-15F9E5CFEAB2}" type="presOf" srcId="{094D2E70-7190-4D62-B4D8-37D884EFB1A7}" destId="{229A149B-6437-4080-BED5-4BCAE238840A}" srcOrd="0" destOrd="0" presId="urn:microsoft.com/office/officeart/2005/8/layout/vList2"/>
    <dgm:cxn modelId="{1192F0E1-733C-4127-A3F6-C7F52DF9BAFC}" type="presOf" srcId="{8BD153F0-A556-46B1-A520-EBE75429F4F4}" destId="{7CA60AFC-D6BE-4D75-A00D-57062885287B}" srcOrd="0" destOrd="0" presId="urn:microsoft.com/office/officeart/2005/8/layout/vList2"/>
    <dgm:cxn modelId="{55CC1094-A1FE-4BF4-BADF-CE5672C78687}" srcId="{8BD153F0-A556-46B1-A520-EBE75429F4F4}" destId="{094D2E70-7190-4D62-B4D8-37D884EFB1A7}" srcOrd="0" destOrd="0" parTransId="{E90FE2E1-CB52-4737-926E-3ECFA0192E69}" sibTransId="{DAB28FF8-CFF8-460E-B8C0-5127035D0AAF}"/>
    <dgm:cxn modelId="{819C090B-91B9-4EE2-B863-4C26DD36B011}" type="presParOf" srcId="{7CA60AFC-D6BE-4D75-A00D-57062885287B}" destId="{229A149B-6437-4080-BED5-4BCAE23884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265001-0465-4F54-AC87-C7F2EA4A9F3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BC46012-B2E7-4EB6-B012-C06DDC7EDEA4}">
      <dgm:prSet custT="1"/>
      <dgm:spPr/>
      <dgm:t>
        <a:bodyPr/>
        <a:lstStyle/>
        <a:p>
          <a:pPr algn="l" rtl="0"/>
          <a:r>
            <a:rPr lang="en-US" sz="1800" dirty="0" smtClean="0"/>
            <a:t>http://sunny-town.org/info/podgotovka-rebenka-k-detskomu-sadu.html</a:t>
          </a:r>
          <a:endParaRPr lang="ru-RU" sz="1800" dirty="0"/>
        </a:p>
      </dgm:t>
    </dgm:pt>
    <dgm:pt modelId="{2DAE14A0-828B-4CE7-89D9-A1716087F598}" type="parTrans" cxnId="{A051B74E-D52E-42AA-A083-5DC650BA598C}">
      <dgm:prSet/>
      <dgm:spPr/>
      <dgm:t>
        <a:bodyPr/>
        <a:lstStyle/>
        <a:p>
          <a:endParaRPr lang="ru-RU"/>
        </a:p>
      </dgm:t>
    </dgm:pt>
    <dgm:pt modelId="{1D87E415-3F35-496A-B246-4C4FD884C61B}" type="sibTrans" cxnId="{A051B74E-D52E-42AA-A083-5DC650BA598C}">
      <dgm:prSet/>
      <dgm:spPr/>
      <dgm:t>
        <a:bodyPr/>
        <a:lstStyle/>
        <a:p>
          <a:endParaRPr lang="ru-RU"/>
        </a:p>
      </dgm:t>
    </dgm:pt>
    <dgm:pt modelId="{876C7276-C0DE-413B-B343-A48F93BDC4AE}" type="pres">
      <dgm:prSet presAssocID="{C2265001-0465-4F54-AC87-C7F2EA4A9F3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4931D6-BD6B-4850-B8AD-66BDBE7619E1}" type="pres">
      <dgm:prSet presAssocID="{8BC46012-B2E7-4EB6-B012-C06DDC7EDEA4}" presName="node" presStyleLbl="node1" presStyleIdx="0" presStyleCnt="1" custLinFactNeighborX="-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2CD45-D2B9-439D-A4E7-D4F18E8022AC}" type="presOf" srcId="{C2265001-0465-4F54-AC87-C7F2EA4A9F3B}" destId="{876C7276-C0DE-413B-B343-A48F93BDC4AE}" srcOrd="0" destOrd="0" presId="urn:microsoft.com/office/officeart/2005/8/layout/process1"/>
    <dgm:cxn modelId="{A051B74E-D52E-42AA-A083-5DC650BA598C}" srcId="{C2265001-0465-4F54-AC87-C7F2EA4A9F3B}" destId="{8BC46012-B2E7-4EB6-B012-C06DDC7EDEA4}" srcOrd="0" destOrd="0" parTransId="{2DAE14A0-828B-4CE7-89D9-A1716087F598}" sibTransId="{1D87E415-3F35-496A-B246-4C4FD884C61B}"/>
    <dgm:cxn modelId="{79185069-43C2-41ED-BAAD-161BB094A32D}" type="presOf" srcId="{8BC46012-B2E7-4EB6-B012-C06DDC7EDEA4}" destId="{784931D6-BD6B-4850-B8AD-66BDBE7619E1}" srcOrd="0" destOrd="0" presId="urn:microsoft.com/office/officeart/2005/8/layout/process1"/>
    <dgm:cxn modelId="{52BFA55E-3DB5-4DEB-A4DD-3CD2037CBA84}" type="presParOf" srcId="{876C7276-C0DE-413B-B343-A48F93BDC4AE}" destId="{784931D6-BD6B-4850-B8AD-66BDBE7619E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646130-7E05-482A-9DCF-3CB774305BD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65E102-E079-4B44-BA7A-886871CA0E71}">
      <dgm:prSet custT="1"/>
      <dgm:spPr/>
      <dgm:t>
        <a:bodyPr/>
        <a:lstStyle/>
        <a:p>
          <a:pPr rtl="0"/>
          <a:r>
            <a:rPr lang="en-US" sz="1800" dirty="0" smtClean="0"/>
            <a:t>http://luckyfamilyman.ru/kak-podgotovit-rebenka-k-sadiku.html</a:t>
          </a:r>
          <a:endParaRPr lang="ru-RU" sz="1800" dirty="0"/>
        </a:p>
      </dgm:t>
    </dgm:pt>
    <dgm:pt modelId="{A49054B2-B2EB-4FCC-AD47-749881E10BD9}" type="parTrans" cxnId="{6AA7C7BA-2781-4EAD-A067-6FDE09D2FB56}">
      <dgm:prSet/>
      <dgm:spPr/>
      <dgm:t>
        <a:bodyPr/>
        <a:lstStyle/>
        <a:p>
          <a:endParaRPr lang="ru-RU"/>
        </a:p>
      </dgm:t>
    </dgm:pt>
    <dgm:pt modelId="{AACDE97C-0357-44A5-B2A4-1418D38D418C}" type="sibTrans" cxnId="{6AA7C7BA-2781-4EAD-A067-6FDE09D2FB56}">
      <dgm:prSet/>
      <dgm:spPr/>
      <dgm:t>
        <a:bodyPr/>
        <a:lstStyle/>
        <a:p>
          <a:endParaRPr lang="ru-RU"/>
        </a:p>
      </dgm:t>
    </dgm:pt>
    <dgm:pt modelId="{58B984F3-4641-4A25-BF1D-8B2C67166F67}" type="pres">
      <dgm:prSet presAssocID="{41646130-7E05-482A-9DCF-3CB774305BD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3DF01D-0E6E-4037-BD58-B997F84CD8B1}" type="pres">
      <dgm:prSet presAssocID="{6265E102-E079-4B44-BA7A-886871CA0E71}" presName="parentText" presStyleLbl="node1" presStyleIdx="0" presStyleCnt="1" custScaleY="2835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7C7BA-2781-4EAD-A067-6FDE09D2FB56}" srcId="{41646130-7E05-482A-9DCF-3CB774305BDF}" destId="{6265E102-E079-4B44-BA7A-886871CA0E71}" srcOrd="0" destOrd="0" parTransId="{A49054B2-B2EB-4FCC-AD47-749881E10BD9}" sibTransId="{AACDE97C-0357-44A5-B2A4-1418D38D418C}"/>
    <dgm:cxn modelId="{C4639250-BBCA-41C7-858D-AAA1B7D12F1F}" type="presOf" srcId="{6265E102-E079-4B44-BA7A-886871CA0E71}" destId="{753DF01D-0E6E-4037-BD58-B997F84CD8B1}" srcOrd="0" destOrd="0" presId="urn:microsoft.com/office/officeart/2005/8/layout/vList2"/>
    <dgm:cxn modelId="{7B4C4176-64EF-44D5-9BDD-5A2D3CC91FE4}" type="presOf" srcId="{41646130-7E05-482A-9DCF-3CB774305BDF}" destId="{58B984F3-4641-4A25-BF1D-8B2C67166F67}" srcOrd="0" destOrd="0" presId="urn:microsoft.com/office/officeart/2005/8/layout/vList2"/>
    <dgm:cxn modelId="{DBF973F2-1F1A-4292-8486-B41AB55A2679}" type="presParOf" srcId="{58B984F3-4641-4A25-BF1D-8B2C67166F67}" destId="{753DF01D-0E6E-4037-BD58-B997F84CD8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2FCA60-0B2A-4F20-8F4F-B7D118999014}">
      <dsp:nvSpPr>
        <dsp:cNvPr id="0" name=""/>
        <dsp:cNvSpPr/>
      </dsp:nvSpPr>
      <dsp:spPr>
        <a:xfrm>
          <a:off x="0" y="2923"/>
          <a:ext cx="6912768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http://luckymummy.ru/254-kak-podgotovit-rebenka-k-detskomu-sadu.html</a:t>
          </a:r>
          <a:endParaRPr lang="ru-RU" sz="1800" kern="1200" dirty="0"/>
        </a:p>
      </dsp:txBody>
      <dsp:txXfrm>
        <a:off x="0" y="2923"/>
        <a:ext cx="6912768" cy="7862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9A149B-6437-4080-BED5-4BCAE238840A}">
      <dsp:nvSpPr>
        <dsp:cNvPr id="0" name=""/>
        <dsp:cNvSpPr/>
      </dsp:nvSpPr>
      <dsp:spPr>
        <a:xfrm>
          <a:off x="0" y="12413"/>
          <a:ext cx="6912768" cy="4792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http://www.o-krohe.ru/detskiy-sad/adaptaciya</a:t>
          </a:r>
          <a:r>
            <a:rPr lang="en-US" sz="2000" kern="1200" dirty="0" smtClean="0"/>
            <a:t>/</a:t>
          </a:r>
          <a:endParaRPr lang="ru-RU" sz="2000" kern="1200" dirty="0"/>
        </a:p>
      </dsp:txBody>
      <dsp:txXfrm>
        <a:off x="0" y="12413"/>
        <a:ext cx="6912768" cy="47922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4931D6-BD6B-4850-B8AD-66BDBE7619E1}">
      <dsp:nvSpPr>
        <dsp:cNvPr id="0" name=""/>
        <dsp:cNvSpPr/>
      </dsp:nvSpPr>
      <dsp:spPr>
        <a:xfrm>
          <a:off x="0" y="0"/>
          <a:ext cx="6906017" cy="720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http://sunny-town.org/info/podgotovka-rebenka-k-detskomu-sadu.html</a:t>
          </a:r>
          <a:endParaRPr lang="ru-RU" sz="1800" kern="1200" dirty="0"/>
        </a:p>
      </dsp:txBody>
      <dsp:txXfrm>
        <a:off x="0" y="0"/>
        <a:ext cx="6906017" cy="7200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3DF01D-0E6E-4037-BD58-B997F84CD8B1}">
      <dsp:nvSpPr>
        <dsp:cNvPr id="0" name=""/>
        <dsp:cNvSpPr/>
      </dsp:nvSpPr>
      <dsp:spPr>
        <a:xfrm>
          <a:off x="0" y="315"/>
          <a:ext cx="6912768" cy="6456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http://luckyfamilyman.ru/kak-podgotovit-rebenka-k-sadiku.html</a:t>
          </a:r>
          <a:endParaRPr lang="ru-RU" sz="1800" kern="1200" dirty="0"/>
        </a:p>
      </dsp:txBody>
      <dsp:txXfrm>
        <a:off x="0" y="315"/>
        <a:ext cx="6912768" cy="645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5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9B53BFE6-208C-4FCC-BEEC-84F7CD0A1159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sldImg"/>
          </p:nvPr>
        </p:nvSpPr>
        <p:spPr>
          <a:xfrm>
            <a:off x="952560" y="685800"/>
            <a:ext cx="4952520" cy="3428640"/>
          </a:xfrm>
          <a:prstGeom prst="rect">
            <a:avLst/>
          </a:prstGeom>
        </p:spPr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73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A5705D2-651F-4527-8000-D86AE187EF35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50928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5232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4950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350928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65232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350928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5232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950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350928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65232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949320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8244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974088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9575640" y="0"/>
            <a:ext cx="3297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965808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8836200" y="5715000"/>
            <a:ext cx="594000" cy="548280"/>
          </a:xfrm>
          <a:prstGeom prst="ellipse">
            <a:avLst/>
          </a:prstGeom>
          <a:solidFill>
            <a:srgbClr val="53548a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PlaceHolder 7"/>
          <p:cNvSpPr>
            <a:spLocks noGrp="1"/>
          </p:cNvSpPr>
          <p:nvPr>
            <p:ph type="title"/>
          </p:nvPr>
        </p:nvSpPr>
        <p:spPr>
          <a:xfrm>
            <a:off x="2476440" y="3124080"/>
            <a:ext cx="6686280" cy="189396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424456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dt"/>
          </p:nvPr>
        </p:nvSpPr>
        <p:spPr>
          <a:xfrm rot="5400000">
            <a:off x="8507160" y="1158120"/>
            <a:ext cx="2285640" cy="4125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75BB3919-271A-46A5-A355-CEB5ECD4AFE7}" type="datetime">
              <a:rPr b="0" lang="ru-RU" sz="1200" spc="-1" strike="noStrike">
                <a:solidFill>
                  <a:srgbClr val="424456"/>
                </a:solidFill>
                <a:latin typeface="Century Schoolbook"/>
              </a:rPr>
              <a:t>27.1.22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ftr"/>
          </p:nvPr>
        </p:nvSpPr>
        <p:spPr>
          <a:xfrm rot="5400000">
            <a:off x="7819920" y="4165560"/>
            <a:ext cx="3657240" cy="4158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" name="CustomShape 10"/>
          <p:cNvSpPr/>
          <p:nvPr/>
        </p:nvSpPr>
        <p:spPr>
          <a:xfrm>
            <a:off x="412920" y="0"/>
            <a:ext cx="659880" cy="685764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299520" y="0"/>
            <a:ext cx="113040" cy="685764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CustomShape 12"/>
          <p:cNvSpPr/>
          <p:nvPr/>
        </p:nvSpPr>
        <p:spPr>
          <a:xfrm>
            <a:off x="1073160" y="0"/>
            <a:ext cx="196560" cy="685764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CustomShape 13"/>
          <p:cNvSpPr/>
          <p:nvPr/>
        </p:nvSpPr>
        <p:spPr>
          <a:xfrm>
            <a:off x="1236600" y="0"/>
            <a:ext cx="249120" cy="685764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Line 14"/>
          <p:cNvSpPr/>
          <p:nvPr/>
        </p:nvSpPr>
        <p:spPr>
          <a:xfrm>
            <a:off x="11520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  <a:alpha val="7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Line 15"/>
          <p:cNvSpPr/>
          <p:nvPr/>
        </p:nvSpPr>
        <p:spPr>
          <a:xfrm>
            <a:off x="990360" y="0"/>
            <a:ext cx="0" cy="6858000"/>
          </a:xfrm>
          <a:prstGeom prst="line">
            <a:avLst/>
          </a:prstGeom>
          <a:ln w="57150">
            <a:solidFill>
              <a:schemeClr val="accent1">
                <a:tint val="20000"/>
                <a:alpha val="8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" name="Line 16"/>
          <p:cNvSpPr/>
          <p:nvPr/>
        </p:nvSpPr>
        <p:spPr>
          <a:xfrm>
            <a:off x="92520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" name="Line 17"/>
          <p:cNvSpPr/>
          <p:nvPr/>
        </p:nvSpPr>
        <p:spPr>
          <a:xfrm>
            <a:off x="1870200" y="0"/>
            <a:ext cx="0" cy="6858000"/>
          </a:xfrm>
          <a:prstGeom prst="line">
            <a:avLst/>
          </a:prstGeom>
          <a:ln w="28575">
            <a:solidFill>
              <a:schemeClr val="accent1">
                <a:tint val="60000"/>
                <a:alpha val="82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" name="Line 18"/>
          <p:cNvSpPr/>
          <p:nvPr/>
        </p:nvSpPr>
        <p:spPr>
          <a:xfrm>
            <a:off x="1155600" y="0"/>
            <a:ext cx="0" cy="6858000"/>
          </a:xfrm>
          <a:prstGeom prst="line">
            <a:avLst/>
          </a:prstGeom>
          <a:ln w="9525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" name="Line 19"/>
          <p:cNvSpPr/>
          <p:nvPr/>
        </p:nvSpPr>
        <p:spPr>
          <a:xfrm>
            <a:off x="987300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" name="CustomShape 20"/>
          <p:cNvSpPr/>
          <p:nvPr/>
        </p:nvSpPr>
        <p:spPr>
          <a:xfrm>
            <a:off x="1320840" y="0"/>
            <a:ext cx="82080" cy="685764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660240" y="3429000"/>
            <a:ext cx="1402920" cy="1294920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1418760" y="4866840"/>
            <a:ext cx="694440" cy="641160"/>
          </a:xfrm>
          <a:prstGeom prst="ellipse">
            <a:avLst/>
          </a:prstGeom>
          <a:solidFill>
            <a:srgbClr val="53548a"/>
          </a:solidFill>
          <a:ln w="28575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CustomShape 23"/>
          <p:cNvSpPr/>
          <p:nvPr/>
        </p:nvSpPr>
        <p:spPr>
          <a:xfrm>
            <a:off x="1181880" y="5500800"/>
            <a:ext cx="148320" cy="136800"/>
          </a:xfrm>
          <a:prstGeom prst="ellipse">
            <a:avLst/>
          </a:prstGeom>
          <a:solidFill>
            <a:srgbClr val="53548a"/>
          </a:solidFill>
          <a:ln w="127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" name="CustomShape 24"/>
          <p:cNvSpPr/>
          <p:nvPr/>
        </p:nvSpPr>
        <p:spPr>
          <a:xfrm>
            <a:off x="1802880" y="5788080"/>
            <a:ext cx="297000" cy="273960"/>
          </a:xfrm>
          <a:prstGeom prst="ellipse">
            <a:avLst/>
          </a:prstGeom>
          <a:solidFill>
            <a:srgbClr val="53548a"/>
          </a:solidFill>
          <a:ln w="127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" name="CustomShape 25"/>
          <p:cNvSpPr/>
          <p:nvPr/>
        </p:nvSpPr>
        <p:spPr>
          <a:xfrm>
            <a:off x="2063880" y="4495680"/>
            <a:ext cx="396000" cy="365400"/>
          </a:xfrm>
          <a:prstGeom prst="ellipse">
            <a:avLst/>
          </a:prstGeom>
          <a:solidFill>
            <a:srgbClr val="53548a"/>
          </a:solidFill>
          <a:ln w="28575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1436040" y="4928760"/>
            <a:ext cx="659880" cy="5173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E7C1D02D-CC56-4237-991A-153C5CD70ED7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949320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Line 2"/>
          <p:cNvSpPr/>
          <p:nvPr/>
        </p:nvSpPr>
        <p:spPr>
          <a:xfrm>
            <a:off x="8244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Line 3"/>
          <p:cNvSpPr/>
          <p:nvPr/>
        </p:nvSpPr>
        <p:spPr>
          <a:xfrm>
            <a:off x="974088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4"/>
          <p:cNvSpPr/>
          <p:nvPr/>
        </p:nvSpPr>
        <p:spPr>
          <a:xfrm>
            <a:off x="9575640" y="0"/>
            <a:ext cx="3297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Line 5"/>
          <p:cNvSpPr/>
          <p:nvPr/>
        </p:nvSpPr>
        <p:spPr>
          <a:xfrm>
            <a:off x="965808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6"/>
          <p:cNvSpPr/>
          <p:nvPr/>
        </p:nvSpPr>
        <p:spPr>
          <a:xfrm>
            <a:off x="8836200" y="5715000"/>
            <a:ext cx="594000" cy="548280"/>
          </a:xfrm>
          <a:prstGeom prst="ellipse">
            <a:avLst/>
          </a:prstGeom>
          <a:solidFill>
            <a:srgbClr val="53548a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7"/>
          <p:cNvSpPr>
            <a:spLocks noGrp="1"/>
          </p:cNvSpPr>
          <p:nvPr>
            <p:ph type="dt"/>
          </p:nvPr>
        </p:nvSpPr>
        <p:spPr>
          <a:xfrm rot="5400000">
            <a:off x="8306280" y="1065960"/>
            <a:ext cx="2011320" cy="4158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0766E5D0-F976-44B6-A1CA-C8DD7ECA3F37}" type="datetime">
              <a:rPr b="0" lang="ru-RU" sz="1200" spc="-1" strike="noStrike">
                <a:solidFill>
                  <a:srgbClr val="424456"/>
                </a:solidFill>
                <a:latin typeface="Century Schoolbook"/>
              </a:rPr>
              <a:t>27.1.22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70" name="PlaceHolder 8"/>
          <p:cNvSpPr>
            <a:spLocks noGrp="1"/>
          </p:cNvSpPr>
          <p:nvPr>
            <p:ph type="ftr"/>
          </p:nvPr>
        </p:nvSpPr>
        <p:spPr>
          <a:xfrm rot="5400000">
            <a:off x="7706160" y="3721680"/>
            <a:ext cx="3200040" cy="3960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1" name="PlaceHolder 9"/>
          <p:cNvSpPr>
            <a:spLocks noGrp="1"/>
          </p:cNvSpPr>
          <p:nvPr>
            <p:ph type="sldNum"/>
          </p:nvPr>
        </p:nvSpPr>
        <p:spPr>
          <a:xfrm>
            <a:off x="8806320" y="5734080"/>
            <a:ext cx="659880" cy="5209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7EB8A77B-C628-47CC-A27A-D046AE60809A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72" name="PlaceHolder 10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3" name="PlaceHolder 11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5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audio" Target="../media/audio1.wav"/><Relationship Id="rId5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diagramData" Target="../diagrams/data2.xml"/><Relationship Id="rId7" Type="http://schemas.openxmlformats.org/officeDocument/2006/relationships/diagramLayout" Target="../diagrams/layout2.xml"/><Relationship Id="rId8" Type="http://schemas.openxmlformats.org/officeDocument/2006/relationships/diagramQuickStyle" Target="../diagrams/quickStyle2.xml"/><Relationship Id="rId9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11" Type="http://schemas.openxmlformats.org/officeDocument/2006/relationships/diagramData" Target="../diagrams/data3.xml"/><Relationship Id="rId12" Type="http://schemas.openxmlformats.org/officeDocument/2006/relationships/diagramLayout" Target="../diagrams/layout3.xml"/><Relationship Id="rId13" Type="http://schemas.openxmlformats.org/officeDocument/2006/relationships/diagramQuickStyle" Target="../diagrams/quickStyle3.xml"/><Relationship Id="rId14" Type="http://schemas.openxmlformats.org/officeDocument/2006/relationships/diagramColors" Target="../diagrams/colors3.xml"/><Relationship Id="rId15" Type="http://schemas.microsoft.com/office/2007/relationships/diagramDrawing" Target="../diagrams/drawing3.xml"/><Relationship Id="rId16" Type="http://schemas.openxmlformats.org/officeDocument/2006/relationships/diagramData" Target="../diagrams/data4.xml"/><Relationship Id="rId17" Type="http://schemas.openxmlformats.org/officeDocument/2006/relationships/diagramLayout" Target="../diagrams/layout4.xml"/><Relationship Id="rId18" Type="http://schemas.openxmlformats.org/officeDocument/2006/relationships/diagramQuickStyle" Target="../diagrams/quickStyle4.xml"/><Relationship Id="rId19" Type="http://schemas.openxmlformats.org/officeDocument/2006/relationships/diagramColors" Target="../diagrams/colors4.xml"/><Relationship Id="rId20" Type="http://schemas.microsoft.com/office/2007/relationships/diagramDrawing" Target="../diagrams/drawing4.xml"/><Relationship Id="rId21" Type="http://schemas.openxmlformats.org/officeDocument/2006/relationships/image" Target="../media/image25.jpeg"/><Relationship Id="rId22" Type="http://schemas.openxmlformats.org/officeDocument/2006/relationships/image" Target="../media/image26.jpeg"/><Relationship Id="rId23" Type="http://schemas.openxmlformats.org/officeDocument/2006/relationships/image" Target="../media/image27.jpeg"/><Relationship Id="rId24" Type="http://schemas.openxmlformats.org/officeDocument/2006/relationships/image" Target="../media/image28.jpeg"/><Relationship Id="rId25" Type="http://schemas.openxmlformats.org/officeDocument/2006/relationships/image" Target="../media/image29.jpeg"/><Relationship Id="rId26" Type="http://schemas.openxmlformats.org/officeDocument/2006/relationships/image" Target="../media/image30.jpeg"/><Relationship Id="rId27" Type="http://schemas.openxmlformats.org/officeDocument/2006/relationships/slideLayout" Target="../slideLayouts/slideLayout13.xml"/><Relationship Id="rId28" Type="http://schemas.openxmlformats.org/officeDocument/2006/relationships/notesSlide" Target="../notesSlides/notesSlide1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1988640" y="764640"/>
            <a:ext cx="7332480" cy="1552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292a45"/>
                </a:solidFill>
                <a:latin typeface="Comic Sans MS"/>
              </a:rPr>
              <a:t>Подготовка ребенка к детскому саду.</a:t>
            </a:r>
            <a:endParaRPr b="0" lang="ru-RU" sz="4800" spc="-1" strike="noStrike">
              <a:latin typeface="Arial"/>
            </a:endParaRPr>
          </a:p>
        </p:txBody>
      </p:sp>
      <p:pic>
        <p:nvPicPr>
          <p:cNvPr id="117" name="Picture 2" descr="Картинки по запросу держать за руку ребенка"/>
          <p:cNvPicPr/>
          <p:nvPr/>
        </p:nvPicPr>
        <p:blipFill>
          <a:blip r:embed="rId1"/>
          <a:stretch/>
        </p:blipFill>
        <p:spPr>
          <a:xfrm>
            <a:off x="2846880" y="2421000"/>
            <a:ext cx="5681880" cy="3096000"/>
          </a:xfrm>
          <a:prstGeom prst="rect">
            <a:avLst/>
          </a:prstGeom>
          <a:ln w="0">
            <a:noFill/>
          </a:ln>
        </p:spPr>
      </p:pic>
      <p:sp>
        <p:nvSpPr>
          <p:cNvPr id="118" name="CustomShape 2"/>
          <p:cNvSpPr/>
          <p:nvPr/>
        </p:nvSpPr>
        <p:spPr>
          <a:xfrm>
            <a:off x="6681240" y="5589360"/>
            <a:ext cx="2952000" cy="10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000000"/>
                </a:solidFill>
                <a:latin typeface="Century Schoolbook"/>
              </a:rPr>
              <a:t>Разработала: 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Гаврина Татьяна Юрьевна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Воспитатель МАДОУ №16  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  </a:t>
            </a: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2021г.</a:t>
            </a:r>
            <a:endParaRPr b="0" lang="ru-RU" sz="1600" spc="-1" strike="noStrike">
              <a:latin typeface="Arial"/>
            </a:endParaRPr>
          </a:p>
        </p:txBody>
      </p:sp>
    </p:spTree>
  </p:cSld>
  <p:transition>
    <p:wedg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662400" y="548640"/>
            <a:ext cx="8268480" cy="283356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Декрет – это волшебный период в жизни каждой мамы, когда она может полностью посвятить себя воспитанию малыша. Но этот период заканчивается, и родителям приходится задуматься о посещении детского сада.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Более того, данное учреждение выручает родителей не только в случае, если им необходимо заниматься зарабатыванием денег, но и играет большую роль в социализации ребенка, в становлении его как маленькой личности. Именно в детском саду у малыша зарождается понятие работы в коллективе, осознание ответственности за свои поступки, прививаются главные правила поведения в обществе и т.п.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0" name="Picture 2" descr="Картинки по запросу занятие мамы с ребенком"/>
          <p:cNvPicPr/>
          <p:nvPr/>
        </p:nvPicPr>
        <p:blipFill>
          <a:blip r:embed="rId1"/>
          <a:stretch/>
        </p:blipFill>
        <p:spPr>
          <a:xfrm>
            <a:off x="740520" y="3861000"/>
            <a:ext cx="3868560" cy="2376000"/>
          </a:xfrm>
          <a:prstGeom prst="rect">
            <a:avLst/>
          </a:prstGeom>
          <a:ln w="0">
            <a:noFill/>
          </a:ln>
        </p:spPr>
      </p:pic>
      <p:pic>
        <p:nvPicPr>
          <p:cNvPr id="121" name="Picture 4" descr="Картинки по запросу занятие мамы с ребенком"/>
          <p:cNvPicPr/>
          <p:nvPr/>
        </p:nvPicPr>
        <p:blipFill>
          <a:blip r:embed="rId2"/>
          <a:stretch/>
        </p:blipFill>
        <p:spPr>
          <a:xfrm>
            <a:off x="4875120" y="3861000"/>
            <a:ext cx="3948840" cy="242064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662400" y="548640"/>
            <a:ext cx="8112600" cy="338220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Comic Sans MS"/>
              </a:rPr>
              <a:t>К плюсам посещения такого детского учреждения, как сад, относят следующие моменты: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Пребывание среди сверстников положительно сказывается на развитии ребенка, а также на формировании его личности.</a:t>
            </a:r>
            <a:endParaRPr b="0" lang="ru-RU" sz="18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Ребенок становится более самостоятельным и учится ухаживать за собой.</a:t>
            </a:r>
            <a:endParaRPr b="0" lang="ru-RU" sz="18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Четкий режим сна, приема пищи и бодрствования важен для хорошего здоровья и самочувствия малышей.</a:t>
            </a:r>
            <a:endParaRPr b="0" lang="ru-RU" sz="18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В садике проводят разные занятия, включая физкультуру, а также подготовку к школе в старших группах.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Ребенок становится более внимательным к окружающему миру.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3" name="Picture 2" descr="Ребенок в садике"/>
          <p:cNvPicPr/>
          <p:nvPr/>
        </p:nvPicPr>
        <p:blipFill>
          <a:blip r:embed="rId1"/>
          <a:stretch/>
        </p:blipFill>
        <p:spPr>
          <a:xfrm>
            <a:off x="2456640" y="4149000"/>
            <a:ext cx="4290120" cy="253296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740520" y="548640"/>
            <a:ext cx="8190720" cy="1370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292a45"/>
                </a:solidFill>
                <a:latin typeface="Comic Sans MS"/>
              </a:rPr>
              <a:t>Поговорим о том, как помочь себе и своему малышу, привыкнуть к детскому саду.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25" name="Picture 2" descr="Картинки по запросу расставание с мамой в детском саду"/>
          <p:cNvPicPr/>
          <p:nvPr/>
        </p:nvPicPr>
        <p:blipFill>
          <a:blip r:embed="rId1"/>
          <a:stretch/>
        </p:blipFill>
        <p:spPr>
          <a:xfrm>
            <a:off x="1130400" y="4293000"/>
            <a:ext cx="3450600" cy="2209680"/>
          </a:xfrm>
          <a:prstGeom prst="rect">
            <a:avLst/>
          </a:prstGeom>
          <a:ln w="0">
            <a:noFill/>
          </a:ln>
        </p:spPr>
      </p:pic>
      <p:pic>
        <p:nvPicPr>
          <p:cNvPr id="126" name="Picture 4" descr="Картинки по запросу расставание с мамой в детском саду"/>
          <p:cNvPicPr/>
          <p:nvPr/>
        </p:nvPicPr>
        <p:blipFill>
          <a:blip r:embed="rId2"/>
          <a:stretch/>
        </p:blipFill>
        <p:spPr>
          <a:xfrm>
            <a:off x="5186880" y="2133000"/>
            <a:ext cx="3284280" cy="4032000"/>
          </a:xfrm>
          <a:prstGeom prst="rect">
            <a:avLst/>
          </a:prstGeom>
          <a:ln w="0">
            <a:noFill/>
          </a:ln>
        </p:spPr>
      </p:pic>
      <p:sp>
        <p:nvSpPr>
          <p:cNvPr id="127" name="CustomShape 2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28" name="Picture 8" descr="Картинки по запросу расставание с мамой в детском саду"/>
          <p:cNvPicPr/>
          <p:nvPr/>
        </p:nvPicPr>
        <p:blipFill>
          <a:blip r:embed="rId3"/>
          <a:stretch/>
        </p:blipFill>
        <p:spPr>
          <a:xfrm>
            <a:off x="-2847960" y="3501000"/>
            <a:ext cx="1907640" cy="1800000"/>
          </a:xfrm>
          <a:prstGeom prst="rect">
            <a:avLst/>
          </a:prstGeom>
          <a:ln w="0">
            <a:noFill/>
          </a:ln>
        </p:spPr>
      </p:pic>
      <p:sp>
        <p:nvSpPr>
          <p:cNvPr id="129" name="CustomShape 3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0" name="Picture 12" descr="Картинки по запросу плачущий ребенок"/>
          <p:cNvPicPr/>
          <p:nvPr/>
        </p:nvPicPr>
        <p:blipFill>
          <a:blip r:embed="rId4"/>
          <a:stretch/>
        </p:blipFill>
        <p:spPr>
          <a:xfrm>
            <a:off x="1130400" y="1989000"/>
            <a:ext cx="3431880" cy="208800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662400" y="476640"/>
            <a:ext cx="8268480" cy="201060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✓ </a:t>
            </a: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Во-первых, постарайтесь приучить ребенка к графику, по которому проводится воспитательный процесс в саду. 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Завтракайте, обедайте и ужинайте примерно в то же время, когда детей кормят в садике. Спать укладывайте ребенка в то же время, когда у детей тихий час. В таком случае, вашему малышу будет значительно легче адаптироваться к новому режиму. На самом деле он для него будет привычным, просто перенесенным в новые условия.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3" name="CustomShape 3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4" name="Picture 8" descr="Картинки по запросу режимные моменты в детском саду"/>
          <p:cNvPicPr/>
          <p:nvPr/>
        </p:nvPicPr>
        <p:blipFill>
          <a:blip r:embed="rId1"/>
          <a:stretch/>
        </p:blipFill>
        <p:spPr>
          <a:xfrm>
            <a:off x="6969240" y="3069000"/>
            <a:ext cx="2324160" cy="3024000"/>
          </a:xfrm>
          <a:prstGeom prst="rect">
            <a:avLst/>
          </a:prstGeom>
          <a:ln w="0">
            <a:noFill/>
          </a:ln>
        </p:spPr>
      </p:pic>
      <p:sp>
        <p:nvSpPr>
          <p:cNvPr id="135" name="CustomShape 4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6" name="CustomShape 5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7" name="Picture 14" descr="Похожее изображение"/>
          <p:cNvPicPr/>
          <p:nvPr/>
        </p:nvPicPr>
        <p:blipFill>
          <a:blip r:embed="rId2"/>
          <a:stretch/>
        </p:blipFill>
        <p:spPr>
          <a:xfrm>
            <a:off x="4664880" y="3069000"/>
            <a:ext cx="2197080" cy="3024000"/>
          </a:xfrm>
          <a:prstGeom prst="rect">
            <a:avLst/>
          </a:prstGeom>
          <a:ln w="0">
            <a:noFill/>
          </a:ln>
        </p:spPr>
      </p:pic>
      <p:pic>
        <p:nvPicPr>
          <p:cNvPr id="138" name="Picture 16" descr="Картинки по запросу режимные моменты в детском саду"/>
          <p:cNvPicPr/>
          <p:nvPr/>
        </p:nvPicPr>
        <p:blipFill>
          <a:blip r:embed="rId3"/>
          <a:stretch/>
        </p:blipFill>
        <p:spPr>
          <a:xfrm>
            <a:off x="2432880" y="3069000"/>
            <a:ext cx="2187000" cy="3024000"/>
          </a:xfrm>
          <a:prstGeom prst="rect">
            <a:avLst/>
          </a:prstGeom>
          <a:ln w="0">
            <a:noFill/>
          </a:ln>
        </p:spPr>
      </p:pic>
      <p:sp>
        <p:nvSpPr>
          <p:cNvPr id="139" name="CustomShape 6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0" name="CustomShape 7"/>
          <p:cNvSpPr/>
          <p:nvPr/>
        </p:nvSpPr>
        <p:spPr>
          <a:xfrm>
            <a:off x="168480" y="-144360"/>
            <a:ext cx="3297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1" name="CustomShape 8"/>
          <p:cNvSpPr/>
          <p:nvPr/>
        </p:nvSpPr>
        <p:spPr>
          <a:xfrm>
            <a:off x="155520" y="-136440"/>
            <a:ext cx="296640" cy="296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2" name="Picture 24" descr="Картинки по запросу режимные моменты в детском саду"/>
          <p:cNvPicPr/>
          <p:nvPr/>
        </p:nvPicPr>
        <p:blipFill>
          <a:blip r:embed="rId4"/>
          <a:stretch/>
        </p:blipFill>
        <p:spPr>
          <a:xfrm>
            <a:off x="272520" y="3069000"/>
            <a:ext cx="2090880" cy="302400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632520" y="476640"/>
            <a:ext cx="8208720" cy="201060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✓ </a:t>
            </a: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Во-вторых, давайте больше шансов ребенку быть самостоятельным</a:t>
            </a:r>
            <a:r>
              <a:rPr b="0" lang="ru-RU" sz="1800" spc="-1" strike="noStrike">
                <a:solidFill>
                  <a:srgbClr val="000000"/>
                </a:solidFill>
                <a:latin typeface="Century Schoolbook"/>
              </a:rPr>
              <a:t>. 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Пусть он учится одеваться, обувать тапочки, мыть руки. Дело в том, что какими бы не были хорошими воспитатели, стоить помнить о том, что у них в группе порой не один десяток детей, и они физически не успевают каждому уделять максимум внимания. Будет очень хорошо, если ваш ребенок сможет сам переобуться после прогулки или же даже просто снять с себя шапку.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44" name="Picture 2" descr="Картинки по запросу картинка самостоятельный ребенок"/>
          <p:cNvPicPr/>
          <p:nvPr/>
        </p:nvPicPr>
        <p:blipFill>
          <a:blip r:embed="rId1"/>
          <a:stretch/>
        </p:blipFill>
        <p:spPr>
          <a:xfrm>
            <a:off x="488520" y="3213000"/>
            <a:ext cx="4006440" cy="2664000"/>
          </a:xfrm>
          <a:prstGeom prst="rect">
            <a:avLst/>
          </a:prstGeom>
          <a:ln w="0">
            <a:noFill/>
          </a:ln>
        </p:spPr>
      </p:pic>
      <p:pic>
        <p:nvPicPr>
          <p:cNvPr id="145" name="Picture 4" descr="Картинки по запросу картинка самостоятельный ребенок"/>
          <p:cNvPicPr/>
          <p:nvPr/>
        </p:nvPicPr>
        <p:blipFill>
          <a:blip r:embed="rId2"/>
          <a:stretch/>
        </p:blipFill>
        <p:spPr>
          <a:xfrm>
            <a:off x="4736880" y="3069000"/>
            <a:ext cx="4000320" cy="300636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CustomShape 1"/>
          <p:cNvSpPr/>
          <p:nvPr/>
        </p:nvSpPr>
        <p:spPr>
          <a:xfrm>
            <a:off x="632520" y="476640"/>
            <a:ext cx="8136720" cy="118764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1800" spc="-1" strike="noStrike">
                <a:solidFill>
                  <a:srgbClr val="000000"/>
                </a:solidFill>
                <a:latin typeface="Comic Sans MS"/>
              </a:rPr>
              <a:t>✓ </a:t>
            </a:r>
            <a:r>
              <a:rPr b="0" i="1" lang="ru-RU" sz="1800" spc="-1" strike="noStrike">
                <a:solidFill>
                  <a:srgbClr val="000000"/>
                </a:solidFill>
                <a:latin typeface="Comic Sans MS"/>
              </a:rPr>
              <a:t>В-третьих, старайтесь развивать речь ребенка, чтобы он мог выразить свои желания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. Таким образом, ему будет намного проще говорить воспитателю или няне о том, что он, например, захотел в туалет или попить воды. 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47" name="Picture 2" descr="Картинки по запросу  ребенок говорит"/>
          <p:cNvPicPr/>
          <p:nvPr/>
        </p:nvPicPr>
        <p:blipFill>
          <a:blip r:embed="rId1"/>
          <a:stretch/>
        </p:blipFill>
        <p:spPr>
          <a:xfrm>
            <a:off x="416520" y="2061000"/>
            <a:ext cx="3423240" cy="2376000"/>
          </a:xfrm>
          <a:prstGeom prst="rect">
            <a:avLst/>
          </a:prstGeom>
          <a:ln w="0">
            <a:noFill/>
          </a:ln>
        </p:spPr>
      </p:pic>
      <p:pic>
        <p:nvPicPr>
          <p:cNvPr id="148" name="Picture 4" descr="Картинки по запросу  ребенок говорит"/>
          <p:cNvPicPr/>
          <p:nvPr/>
        </p:nvPicPr>
        <p:blipFill>
          <a:blip r:embed="rId2"/>
          <a:stretch/>
        </p:blipFill>
        <p:spPr>
          <a:xfrm>
            <a:off x="5673240" y="1917000"/>
            <a:ext cx="3428640" cy="2617560"/>
          </a:xfrm>
          <a:prstGeom prst="rect">
            <a:avLst/>
          </a:prstGeom>
          <a:ln w="0">
            <a:noFill/>
          </a:ln>
        </p:spPr>
      </p:pic>
      <p:pic>
        <p:nvPicPr>
          <p:cNvPr id="149" name="Picture 6" descr="Картинки по запросу ребенок говорит"/>
          <p:cNvPicPr/>
          <p:nvPr/>
        </p:nvPicPr>
        <p:blipFill>
          <a:blip r:embed="rId3"/>
          <a:stretch/>
        </p:blipFill>
        <p:spPr>
          <a:xfrm>
            <a:off x="3008880" y="4293000"/>
            <a:ext cx="3078000" cy="2304000"/>
          </a:xfrm>
          <a:prstGeom prst="rect">
            <a:avLst/>
          </a:prstGeom>
          <a:ln w="0">
            <a:noFill/>
          </a:ln>
        </p:spPr>
      </p:pic>
    </p:spTree>
  </p:cSld>
  <p:transition>
    <p:wedge/>
    <p:sndAc>
      <p:stSnd>
        <p:snd r:embed="rId4" name="audio1.wav"/>
      </p:stSnd>
    </p:sndAc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632520" y="476640"/>
            <a:ext cx="8064360" cy="146196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✓ </a:t>
            </a:r>
            <a:r>
              <a:rPr b="0" i="1" lang="ru-RU" sz="1800" spc="-1" strike="noStrike">
                <a:solidFill>
                  <a:srgbClr val="000000"/>
                </a:solidFill>
                <a:latin typeface="Century Schoolbook"/>
              </a:rPr>
              <a:t>Ну и еще один фактор – проводите как можно больше времени со своим чадом среди его сверстников.</a:t>
            </a: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 Это могут быть различные игровые комнаты, детские площадки и т.п. Пусть малыш привыкает к тому, что его окружают такие же дети, и он находится в обществе, а не один. 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51" name="Picture 2" descr="Похожее изображение"/>
          <p:cNvPicPr/>
          <p:nvPr/>
        </p:nvPicPr>
        <p:blipFill>
          <a:blip r:embed="rId1"/>
          <a:stretch/>
        </p:blipFill>
        <p:spPr>
          <a:xfrm>
            <a:off x="488520" y="2781000"/>
            <a:ext cx="4105800" cy="2952000"/>
          </a:xfrm>
          <a:prstGeom prst="rect">
            <a:avLst/>
          </a:prstGeom>
          <a:ln w="0">
            <a:noFill/>
          </a:ln>
        </p:spPr>
      </p:pic>
      <p:pic>
        <p:nvPicPr>
          <p:cNvPr id="152" name="Picture 4" descr="Картинки по запросу дети в игровой комнате"/>
          <p:cNvPicPr/>
          <p:nvPr/>
        </p:nvPicPr>
        <p:blipFill>
          <a:blip r:embed="rId2"/>
          <a:stretch/>
        </p:blipFill>
        <p:spPr>
          <a:xfrm>
            <a:off x="4736880" y="2781000"/>
            <a:ext cx="4174920" cy="295200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632520" y="476640"/>
            <a:ext cx="8064360" cy="146196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Готовить к посещению детского сада стоит даже общительных, вполне самостоятельных и бойких деток. Неизвестно, как перемены повлияют на состояние психики ребенка, поэтому лучше побеспокоиться о подготовке заранее, чем работать над устранением психологической травмы в будущем.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632520" y="2133000"/>
            <a:ext cx="8064360" cy="201060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Очень важно, чтобы родители были настроены позитивно, тогда такое отношение передастся и крохе. Не нужно слишком переживать о том, как ребенок будет в саду, иначе малыш ощутит вашу тревогу и неуверенность, и будет манипулировать этими чувствами. Помните, что легче всего привыкают к саду детки, родители которых твердо уверены в необходимости посещения сада либо у них нет иного выбора, как отдать кроху в садик.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55" name="Picture 2" descr="Картинки по запросу дети в детском саду"/>
          <p:cNvPicPr/>
          <p:nvPr/>
        </p:nvPicPr>
        <p:blipFill>
          <a:blip r:embed="rId1"/>
          <a:stretch/>
        </p:blipFill>
        <p:spPr>
          <a:xfrm>
            <a:off x="2432880" y="4293000"/>
            <a:ext cx="4121280" cy="240804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/>
          <p:cNvSpPr/>
          <p:nvPr/>
        </p:nvSpPr>
        <p:spPr>
          <a:xfrm>
            <a:off x="920520" y="404640"/>
            <a:ext cx="73443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Comic Sans MS"/>
              </a:rPr>
              <a:t>Частые ошибки: чего не следует делать?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57" name="CustomShape 2"/>
          <p:cNvSpPr/>
          <p:nvPr/>
        </p:nvSpPr>
        <p:spPr>
          <a:xfrm>
            <a:off x="560520" y="1124640"/>
            <a:ext cx="8136720" cy="118764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1. Создание у ребенка негативного образа детского сада. Это относится к ситуациям, когда мама пугает малыша садом и делает его посещение для него чем-то вроде наказания. Естественно, что ребенок боится и не хочет туда ходить.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8" name="CustomShape 3"/>
          <p:cNvSpPr/>
          <p:nvPr/>
        </p:nvSpPr>
        <p:spPr>
          <a:xfrm>
            <a:off x="560520" y="2565000"/>
            <a:ext cx="8136720" cy="118764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2. Демонстрация малышу своего волнения и беспокойства, связанного с посещением сада. Ребенок хорошо чувствует эмоции мамы и подхватывает их: если она сильно нервничает и переживает, беспокойство передается и ему.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9" name="CustomShape 4"/>
          <p:cNvSpPr/>
          <p:nvPr/>
        </p:nvSpPr>
        <p:spPr>
          <a:xfrm>
            <a:off x="560520" y="4005000"/>
            <a:ext cx="8136720" cy="1187640"/>
          </a:xfrm>
          <a:prstGeom prst="rect">
            <a:avLst/>
          </a:prstGeom>
          <a:gradFill rotWithShape="0">
            <a:gsLst>
              <a:gs pos="0">
                <a:srgbClr val="d1d1e5"/>
              </a:gs>
              <a:gs pos="100000">
                <a:srgbClr val="9292c7"/>
              </a:gs>
            </a:gsLst>
            <a:path path="circle">
              <a:fillToRect l="0" t="95000" r="100000" b="5000"/>
            </a:path>
          </a:gradFill>
          <a:ln>
            <a:solidFill>
              <a:srgbClr val="3b3b82"/>
            </a:solidFill>
            <a:round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3. Слишком сильная опека малыша, недопущение проявления им самостоятельности. Такому ребенку будет сложно в детском саду, ведь там вряд ли смогут уделять ему столько времени и внимания, сколько уделяют дома.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60" name="Picture 4" descr="Картинки по запросу дети в детском саду рисунок"/>
          <p:cNvPicPr/>
          <p:nvPr/>
        </p:nvPicPr>
        <p:blipFill>
          <a:blip r:embed="rId1"/>
          <a:stretch/>
        </p:blipFill>
        <p:spPr>
          <a:xfrm>
            <a:off x="1712520" y="5301360"/>
            <a:ext cx="5699160" cy="135576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560520" y="404640"/>
            <a:ext cx="8136720" cy="146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omic Sans MS"/>
              </a:rPr>
              <a:t>При подготовке ребенка к детскому саду нужно учесть множество нюансов: индивидуальные особенности малыша, его самостоятельность, умение общаться и играть с другими детьми. Чем раньше начнется процесс правильного домашнего воспитания, тем легче он привыкнет к детскому коллективу и социуму в целом.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62" name="Picture 2" descr="Картинки по запросу хочу в детский сад"/>
          <p:cNvPicPr/>
          <p:nvPr/>
        </p:nvPicPr>
        <p:blipFill>
          <a:blip r:embed="rId1"/>
          <a:stretch/>
        </p:blipFill>
        <p:spPr>
          <a:xfrm>
            <a:off x="2288880" y="2133000"/>
            <a:ext cx="4608000" cy="3384000"/>
          </a:xfrm>
          <a:prstGeom prst="rect">
            <a:avLst/>
          </a:prstGeom>
          <a:ln w="0">
            <a:noFill/>
          </a:ln>
        </p:spPr>
      </p:pic>
      <p:sp>
        <p:nvSpPr>
          <p:cNvPr id="163" name="CustomShape 2"/>
          <p:cNvSpPr/>
          <p:nvPr/>
        </p:nvSpPr>
        <p:spPr>
          <a:xfrm>
            <a:off x="344520" y="5733360"/>
            <a:ext cx="84967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Comic Sans MS"/>
              </a:rPr>
              <a:t>Желаем вашим детям легкой адаптации!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Comic Sans MS"/>
              </a:rPr>
              <a:t>Будьте здоровы!</a:t>
            </a:r>
            <a:endParaRPr b="0" lang="ru-RU" sz="2400" spc="-1" strike="noStrike">
              <a:latin typeface="Arial"/>
            </a:endParaRPr>
          </a:p>
        </p:txBody>
      </p:sp>
    </p:spTree>
  </p:cSld>
  <p:transition>
    <p:wedge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CustomShape 1"/>
          <p:cNvSpPr/>
          <p:nvPr/>
        </p:nvSpPr>
        <p:spPr>
          <a:xfrm>
            <a:off x="1064520" y="548640"/>
            <a:ext cx="6624360" cy="1370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292a45"/>
                </a:solidFill>
                <a:latin typeface="Comic Sans MS"/>
              </a:rPr>
              <a:t>Список источников: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1261292660"/>
              </p:ext>
            </p:extLst>
          </p:nvPr>
        </p:nvGraphicFramePr>
        <p:xfrm>
          <a:off x="1064520" y="1556640"/>
          <a:ext cx="6912360" cy="791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3284446368"/>
              </p:ext>
            </p:extLst>
          </p:nvPr>
        </p:nvGraphicFramePr>
        <p:xfrm>
          <a:off x="1064520" y="2781000"/>
          <a:ext cx="6912360" cy="50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3" name="Diagram3"/>
          <p:cNvGraphicFramePr/>
          <p:nvPr>
            <p:extLst>
              <p:ext uri="{D42A27DB-BD31-4B8C-83A1-F6EECF244321}">
                <p14:modId xmlns:p14="http://schemas.microsoft.com/office/powerpoint/2010/main" val="970931288"/>
              </p:ext>
            </p:extLst>
          </p:nvPr>
        </p:nvGraphicFramePr>
        <p:xfrm>
          <a:off x="1064520" y="3717000"/>
          <a:ext cx="6912360" cy="719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4" name="Diagram4"/>
          <p:cNvGraphicFramePr/>
          <p:nvPr>
            <p:extLst>
              <p:ext uri="{D42A27DB-BD31-4B8C-83A1-F6EECF244321}">
                <p14:modId xmlns:p14="http://schemas.microsoft.com/office/powerpoint/2010/main" val="3413536489"/>
              </p:ext>
            </p:extLst>
          </p:nvPr>
        </p:nvGraphicFramePr>
        <p:xfrm>
          <a:off x="1064520" y="4869000"/>
          <a:ext cx="6912360" cy="645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pic>
        <p:nvPicPr>
          <p:cNvPr id="165" name="Picture 2" descr="http://luckymummy.ru/templates/annTemplate/img/birds.jpg"/>
          <p:cNvPicPr/>
          <p:nvPr/>
        </p:nvPicPr>
        <p:blipFill>
          <a:blip r:embed="rId21"/>
          <a:stretch/>
        </p:blipFill>
        <p:spPr>
          <a:xfrm>
            <a:off x="2648880" y="5805360"/>
            <a:ext cx="4029840" cy="543600"/>
          </a:xfrm>
          <a:prstGeom prst="rect">
            <a:avLst/>
          </a:prstGeom>
          <a:ln w="0">
            <a:noFill/>
          </a:ln>
        </p:spPr>
      </p:pic>
      <p:pic>
        <p:nvPicPr>
          <p:cNvPr id="166" name="Picture 6" descr="http://luckymummy.ru/templates/annTemplate/img/branch.jpg"/>
          <p:cNvPicPr/>
          <p:nvPr/>
        </p:nvPicPr>
        <p:blipFill>
          <a:blip r:embed="rId22"/>
          <a:stretch/>
        </p:blipFill>
        <p:spPr>
          <a:xfrm>
            <a:off x="155520" y="-136440"/>
            <a:ext cx="2857320" cy="190080"/>
          </a:xfrm>
          <a:prstGeom prst="rect">
            <a:avLst/>
          </a:prstGeom>
          <a:ln w="0">
            <a:noFill/>
          </a:ln>
        </p:spPr>
      </p:pic>
      <p:pic>
        <p:nvPicPr>
          <p:cNvPr id="167" name="Picture 8" descr="http://luckymummy.ru/templates/annTemplate/img/branch.jpg"/>
          <p:cNvPicPr/>
          <p:nvPr/>
        </p:nvPicPr>
        <p:blipFill>
          <a:blip r:embed="rId23"/>
          <a:stretch/>
        </p:blipFill>
        <p:spPr>
          <a:xfrm>
            <a:off x="155520" y="-136440"/>
            <a:ext cx="2857320" cy="190080"/>
          </a:xfrm>
          <a:prstGeom prst="rect">
            <a:avLst/>
          </a:prstGeom>
          <a:ln w="0">
            <a:noFill/>
          </a:ln>
        </p:spPr>
      </p:pic>
      <p:pic>
        <p:nvPicPr>
          <p:cNvPr id="168" name="Picture 10" descr="http://luckymummy.ru/templates/annTemplate/img/branch.jpg"/>
          <p:cNvPicPr/>
          <p:nvPr/>
        </p:nvPicPr>
        <p:blipFill>
          <a:blip r:embed="rId24"/>
          <a:stretch/>
        </p:blipFill>
        <p:spPr>
          <a:xfrm>
            <a:off x="3080880" y="2493000"/>
            <a:ext cx="2857320" cy="190080"/>
          </a:xfrm>
          <a:prstGeom prst="rect">
            <a:avLst/>
          </a:prstGeom>
          <a:ln w="0">
            <a:noFill/>
          </a:ln>
        </p:spPr>
      </p:pic>
      <p:pic>
        <p:nvPicPr>
          <p:cNvPr id="169" name="Picture 10" descr="http://luckymummy.ru/templates/annTemplate/img/branch.jpg"/>
          <p:cNvPicPr/>
          <p:nvPr/>
        </p:nvPicPr>
        <p:blipFill>
          <a:blip r:embed="rId25"/>
          <a:stretch/>
        </p:blipFill>
        <p:spPr>
          <a:xfrm>
            <a:off x="3080880" y="3429000"/>
            <a:ext cx="2857320" cy="190080"/>
          </a:xfrm>
          <a:prstGeom prst="rect">
            <a:avLst/>
          </a:prstGeom>
          <a:ln w="0">
            <a:noFill/>
          </a:ln>
        </p:spPr>
      </p:pic>
      <p:pic>
        <p:nvPicPr>
          <p:cNvPr id="170" name="Picture 10" descr="http://luckymummy.ru/templates/annTemplate/img/branch.jpg"/>
          <p:cNvPicPr/>
          <p:nvPr/>
        </p:nvPicPr>
        <p:blipFill>
          <a:blip r:embed="rId26"/>
          <a:stretch/>
        </p:blipFill>
        <p:spPr>
          <a:xfrm>
            <a:off x="3080880" y="4581000"/>
            <a:ext cx="2857320" cy="190080"/>
          </a:xfrm>
          <a:prstGeom prst="rect">
            <a:avLst/>
          </a:prstGeom>
          <a:ln w="0">
            <a:noFill/>
          </a:ln>
        </p:spPr>
      </p:pic>
    </p:spTree>
  </p:cSld>
  <p:transition>
    <p:wedg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330</TotalTime>
  <Application>LibreOffice/7.0.3.1$Windows_X86_64 LibreOffice_project/d7547858d014d4cf69878db179d326fc3483e082</Application>
  <Words>526</Words>
  <Paragraphs>34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2017-01-29T15:34:18Z</dcterms:created>
  <dc:creator>Юлия</dc:creator>
  <dc:description/>
  <dc:language>ru-RU</dc:language>
  <cp:lastModifiedBy/>
  <dcterms:modified xsi:type="dcterms:W3CDTF">2022-01-27T22:14:43Z</dcterms:modified>
  <cp:revision>34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Лист A4 (210x297 мм)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12</vt:i4>
  </property>
</Properties>
</file>