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7" r:id="rId2"/>
    <p:sldId id="256" r:id="rId3"/>
    <p:sldId id="260" r:id="rId4"/>
    <p:sldId id="261" r:id="rId5"/>
    <p:sldId id="266" r:id="rId6"/>
    <p:sldId id="263" r:id="rId7"/>
    <p:sldId id="259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DA2DA-D8B1-465A-97F7-6985B785D0E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7762E-BEF5-437F-AF84-EEBCF7B63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762E-BEF5-437F-AF84-EEBCF7B632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58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762E-BEF5-437F-AF84-EEBCF7B632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24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C00000"/>
            </a:gs>
            <a:gs pos="64000">
              <a:schemeClr val="bg2">
                <a:shade val="40000"/>
                <a:satMod val="1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9E585FD-D9A3-433F-BBF1-052DED17E37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1ED231A-6BC1-41E4-96D1-AF3FBBD5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632"/>
            <a:ext cx="7704856" cy="259798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«Секреты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воспитания вежливого ребёнка»</a:t>
            </a:r>
          </a:p>
          <a:p>
            <a:pPr algn="ctr"/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http://images.clipartpanda.com/family-clipart-b26db6314601357bb3e105af754f7c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3696" y1="85560" x2="83696" y2="85560"/>
                        <a14:foregroundMark x1="89266" y1="88448" x2="89266" y2="88448"/>
                        <a14:foregroundMark x1="92120" y1="79061" x2="92120" y2="79061"/>
                        <a14:foregroundMark x1="89810" y1="77798" x2="89810" y2="77798"/>
                        <a14:foregroundMark x1="86821" y1="93863" x2="86821" y2="93863"/>
                        <a14:foregroundMark x1="92391" y1="90253" x2="92391" y2="90253"/>
                        <a14:foregroundMark x1="63043" y1="96209" x2="63043" y2="96209"/>
                        <a14:foregroundMark x1="57201" y1="97834" x2="57201" y2="97834"/>
                        <a14:foregroundMark x1="42799" y1="97292" x2="42799" y2="97292"/>
                        <a14:foregroundMark x1="28804" y1="20939" x2="28804" y2="20939"/>
                        <a14:foregroundMark x1="18207" y1="21841" x2="18207" y2="21841"/>
                        <a14:foregroundMark x1="12908" y1="17690" x2="12908" y2="17690"/>
                        <a14:foregroundMark x1="13859" y1="14982" x2="13859" y2="14982"/>
                        <a14:foregroundMark x1="32745" y1="17509" x2="32745" y2="17509"/>
                        <a14:foregroundMark x1="32745" y1="16426" x2="32745" y2="16426"/>
                        <a14:foregroundMark x1="32609" y1="14982" x2="32609" y2="14982"/>
                        <a14:foregroundMark x1="83832" y1="16606" x2="83832" y2="16606"/>
                        <a14:foregroundMark x1="98234" y1="63538" x2="98234" y2="63538"/>
                        <a14:foregroundMark x1="96196" y1="81769" x2="96196" y2="81769"/>
                        <a14:foregroundMark x1="77717" y1="78339" x2="77717" y2="78339"/>
                        <a14:foregroundMark x1="88043" y1="17690" x2="88043" y2="17690"/>
                        <a14:foregroundMark x1="76495" y1="15704" x2="93342" y2="20036"/>
                        <a14:foregroundMark x1="89674" y1="12094" x2="77717" y2="18592"/>
                        <a14:foregroundMark x1="89810" y1="36823" x2="94837" y2="28881"/>
                        <a14:foregroundMark x1="94429" y1="22924" x2="94429" y2="22924"/>
                        <a14:foregroundMark x1="75408" y1="33574" x2="75408" y2="33574"/>
                        <a14:foregroundMark x1="56793" y1="66426" x2="56793" y2="66426"/>
                        <a14:foregroundMark x1="55299" y1="63538" x2="55299" y2="63538"/>
                        <a14:foregroundMark x1="81386" y1="94946" x2="81386" y2="94946"/>
                        <a14:foregroundMark x1="77853" y1="92058" x2="77853" y2="92058"/>
                        <a14:foregroundMark x1="79755" y1="97112" x2="79755" y2="97112"/>
                        <a14:foregroundMark x1="88043" y1="97834" x2="88043" y2="97834"/>
                        <a14:foregroundMark x1="72962" y1="92058" x2="72962" y2="92058"/>
                        <a14:foregroundMark x1="73913" y1="90614" x2="73913" y2="90614"/>
                        <a14:foregroundMark x1="39130" y1="71119" x2="39130" y2="71119"/>
                        <a14:foregroundMark x1="83016" y1="83032" x2="83016" y2="83032"/>
                        <a14:backgroundMark x1="76359" y1="83755" x2="76359" y2="83755"/>
                        <a14:backgroundMark x1="75000" y1="76895" x2="75000" y2="76895"/>
                        <a14:backgroundMark x1="70924" y1="31408" x2="70924" y2="31408"/>
                        <a14:backgroundMark x1="72962" y1="35921" x2="72962" y2="35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5607799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7884" y="4643446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Разработал</a:t>
            </a:r>
          </a:p>
          <a:p>
            <a:r>
              <a:rPr lang="ru-RU" sz="2800" dirty="0" smtClean="0"/>
              <a:t>Воспитатель:</a:t>
            </a:r>
          </a:p>
          <a:p>
            <a:r>
              <a:rPr lang="ru-RU" sz="2800" dirty="0" err="1" smtClean="0"/>
              <a:t>Гврина</a:t>
            </a:r>
            <a:r>
              <a:rPr lang="ru-RU" sz="2800" dirty="0" smtClean="0"/>
              <a:t> Т.Ю.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89832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487994" y="548680"/>
            <a:ext cx="6096000" cy="3312368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endParaRPr lang="ru-RU" sz="3200" b="1" dirty="0" smtClean="0">
              <a:solidFill>
                <a:schemeClr val="bg1"/>
              </a:solidFill>
              <a:effectLst/>
            </a:endParaRPr>
          </a:p>
          <a:p>
            <a:pPr marL="18288" indent="0" algn="ctr">
              <a:buNone/>
            </a:pPr>
            <a:endParaRPr lang="ru-RU" sz="3200" b="1" dirty="0">
              <a:solidFill>
                <a:schemeClr val="bg1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effectLst/>
              </a:rPr>
              <a:t>Хотите </a:t>
            </a:r>
            <a:r>
              <a:rPr lang="ru-RU" sz="3200" b="1" dirty="0">
                <a:solidFill>
                  <a:schemeClr val="bg1"/>
                </a:solidFill>
                <a:effectLst/>
              </a:rPr>
              <a:t>ли вы, не хотите ли,</a:t>
            </a:r>
          </a:p>
          <a:p>
            <a:pPr marL="18288" indent="0" algn="ctr">
              <a:buNone/>
            </a:pPr>
            <a:r>
              <a:rPr lang="ru-RU" sz="3200" b="1" dirty="0">
                <a:solidFill>
                  <a:schemeClr val="bg1"/>
                </a:solidFill>
                <a:effectLst/>
              </a:rPr>
              <a:t>Но дело, товарищи, в том,</a:t>
            </a:r>
          </a:p>
          <a:p>
            <a:pPr marL="18288" indent="0" algn="ctr">
              <a:buNone/>
            </a:pPr>
            <a:r>
              <a:rPr lang="ru-RU" sz="3200" b="1" dirty="0">
                <a:solidFill>
                  <a:schemeClr val="bg1"/>
                </a:solidFill>
                <a:effectLst/>
              </a:rPr>
              <a:t>Что, прежде всего мы – родители,</a:t>
            </a:r>
          </a:p>
          <a:p>
            <a:pPr marL="18288" indent="0" algn="ctr">
              <a:buNone/>
            </a:pPr>
            <a:r>
              <a:rPr lang="ru-RU" sz="3200" b="1" dirty="0">
                <a:solidFill>
                  <a:schemeClr val="bg1"/>
                </a:solidFill>
                <a:effectLst/>
              </a:rPr>
              <a:t>А все остальное – потом!</a:t>
            </a:r>
          </a:p>
          <a:p>
            <a:pPr marL="18288" indent="0" algn="ctr">
              <a:buNone/>
            </a:pPr>
            <a:endParaRPr lang="ru-RU" sz="3200" b="1" dirty="0" smtClean="0">
              <a:solidFill>
                <a:schemeClr val="bg1"/>
              </a:solidFill>
              <a:effectLst/>
            </a:endParaRPr>
          </a:p>
          <a:p>
            <a:pPr marL="18288" indent="0" algn="ctr">
              <a:buNone/>
            </a:pPr>
            <a:endParaRPr lang="ru-RU" sz="3200" b="1" dirty="0" smtClean="0">
              <a:solidFill>
                <a:srgbClr val="C00000"/>
              </a:solidFill>
              <a:effectLst/>
            </a:endParaRPr>
          </a:p>
          <a:p>
            <a:pPr marL="18288" indent="0" algn="ctr">
              <a:buNone/>
            </a:pPr>
            <a:endParaRPr lang="ru-RU" sz="32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222" y="4149080"/>
            <a:ext cx="8424937" cy="2016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 Вам,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дорогие родители!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295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3353" y="260648"/>
            <a:ext cx="52791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Характер и  нравственное поведение ребёнка –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это слепок с характера родителей,  он развивается в ответ на их характер и их поведение.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                                                                                                 Эрих </a:t>
            </a:r>
            <a:r>
              <a:rPr lang="ru-RU" sz="2400" dirty="0" err="1">
                <a:solidFill>
                  <a:schemeClr val="bg1"/>
                </a:solidFill>
              </a:rPr>
              <a:t>Фром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100" name="Picture 4" descr="http://mdou124lip.ru/files/2017/05/17/2/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96552" y="2348880"/>
            <a:ext cx="6019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8978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764704"/>
            <a:ext cx="91450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Умение считаться в игре с желаниями и намерениями других детей, играть вместе общими игрушками, уступать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Регулярно участвовать в труде, в умении приготовить столы к завтраку, обеду.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Детей нужно научить соблюдению правил культурного поведения </a:t>
            </a:r>
            <a:r>
              <a:rPr lang="ru-RU" sz="2000" b="1" dirty="0" smtClean="0">
                <a:solidFill>
                  <a:schemeClr val="bg1"/>
                </a:solidFill>
              </a:rPr>
              <a:t>в транспорте</a:t>
            </a:r>
            <a:r>
              <a:rPr lang="ru-RU" sz="2000" b="1" dirty="0">
                <a:solidFill>
                  <a:schemeClr val="bg1"/>
                </a:solidFill>
              </a:rPr>
              <a:t>, в общественных местах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 детей должна быть воспитана привычка всегда говорить правду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Важной задачей, приобретающей на этой возрастной ступени особое значение, является формирование взаимоотношений с взрослыми и 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</a:rPr>
              <a:t>сверстниками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: вежливое внимательное отношение к взрослым, умение дружно играть с детьми, защищать слабого, обиженного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Необходимо научить детей поддерживать порядок в комнате. В игровом уголке. 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000" b="1" u="sng" dirty="0" smtClean="0">
                <a:solidFill>
                  <a:schemeClr val="bg1"/>
                </a:solidFill>
              </a:rPr>
              <a:t>Правило</a:t>
            </a:r>
            <a:r>
              <a:rPr lang="ru-RU" sz="2000" b="1" dirty="0">
                <a:solidFill>
                  <a:schemeClr val="bg1"/>
                </a:solidFill>
              </a:rPr>
              <a:t>: </a:t>
            </a:r>
            <a:r>
              <a:rPr lang="ru-RU" sz="2000" b="1" i="1" dirty="0">
                <a:solidFill>
                  <a:schemeClr val="bg1"/>
                </a:solidFill>
              </a:rPr>
              <a:t>«Каждой вещи – своё место»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604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культурного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22545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upertopsite.info/images/parents-cliparts-parents-clipart-720_5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445329" cy="32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99350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Чтение книг с ярким примером хороших </a:t>
            </a:r>
            <a:r>
              <a:rPr lang="ru-RU" sz="2400" b="1" dirty="0" smtClean="0">
                <a:solidFill>
                  <a:schemeClr val="bg1"/>
                </a:solidFill>
              </a:rPr>
              <a:t>манер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85871" y="1844824"/>
            <a:ext cx="6497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Общение с </a:t>
            </a:r>
            <a:r>
              <a:rPr lang="ru-RU" sz="2400" b="1" dirty="0" smtClean="0">
                <a:solidFill>
                  <a:schemeClr val="bg1"/>
                </a:solidFill>
              </a:rPr>
              <a:t>авторитетными людьми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44" y="2441892"/>
            <a:ext cx="6570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Постоянство и настойчивость в обучении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44" y="3177841"/>
            <a:ext cx="6138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Хорошее уважительное отношение друг к другу в семье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8053" y="4138691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Влияние общества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621667" y="4731434"/>
            <a:ext cx="462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Круг общения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77024"/>
            <a:ext cx="3583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2337926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6233" y="144812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Игры-инсценировки, инсценировки с последующим разбором, беседой </a:t>
            </a:r>
            <a:r>
              <a:rPr lang="ru-RU" sz="2400" b="1" i="1" dirty="0">
                <a:solidFill>
                  <a:schemeClr val="bg1"/>
                </a:solidFill>
              </a:rPr>
              <a:t>(разыгрывание детьми сценок на данную тему</a:t>
            </a:r>
            <a:r>
              <a:rPr lang="ru-RU" sz="2400" b="1" i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                       Решение </a:t>
            </a:r>
            <a:r>
              <a:rPr lang="ru-RU" sz="2400" b="1" dirty="0">
                <a:solidFill>
                  <a:schemeClr val="bg1"/>
                </a:solidFill>
              </a:rPr>
              <a:t>проблемных ситуаций</a:t>
            </a:r>
          </a:p>
          <a:p>
            <a:pPr lvl="0"/>
            <a:endParaRPr lang="ru-RU" sz="2400" b="1" dirty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                       Пословицы </a:t>
            </a:r>
            <a:r>
              <a:rPr lang="ru-RU" sz="2400" b="1" dirty="0">
                <a:solidFill>
                  <a:schemeClr val="bg1"/>
                </a:solidFill>
              </a:rPr>
              <a:t>и поговорки о добрых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        отношениях </a:t>
            </a:r>
            <a:r>
              <a:rPr lang="ru-RU" sz="2400" b="1" dirty="0">
                <a:solidFill>
                  <a:schemeClr val="bg1"/>
                </a:solidFill>
              </a:rPr>
              <a:t>между людьми.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6632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Методы, </a:t>
            </a:r>
            <a:b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используемые в детском саду</a:t>
            </a:r>
          </a:p>
        </p:txBody>
      </p:sp>
      <p:pic>
        <p:nvPicPr>
          <p:cNvPr id="1030" name="Picture 6" descr="https://gorodbor.info/wp-content/uploads/2017/04/Detsad-1024x61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6912768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396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799184" y="43318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«Ваше собственное поведение – самая решающая вещь. Не думайте, что вы воспитываете ребёнка только тогда, когда с ним разговариваете, или поучаете его, или приказываете ему. Вы воспитываете его в каждый момент вашей жизни, даже тогда, когда вас нет дома. Как вы разговариваете с другими людьми и говорите о других людях, как вы радуетесь или печалитесь, как вы общаетесь с друзьями и с врагами, как вы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   смеётесь</a:t>
            </a:r>
            <a:r>
              <a:rPr lang="ru-RU" sz="2400" b="1" dirty="0">
                <a:solidFill>
                  <a:schemeClr val="bg1"/>
                </a:solidFill>
              </a:rPr>
              <a:t>, читаете газеты – всё это </a:t>
            </a:r>
            <a:r>
              <a:rPr lang="ru-RU" sz="2400" b="1" dirty="0" smtClean="0">
                <a:solidFill>
                  <a:schemeClr val="bg1"/>
                </a:solidFill>
              </a:rPr>
              <a:t>для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        </a:t>
            </a:r>
            <a:r>
              <a:rPr lang="ru-RU" sz="2400" b="1" dirty="0">
                <a:solidFill>
                  <a:schemeClr val="bg1"/>
                </a:solidFill>
              </a:rPr>
              <a:t>ребёнка имеет большое значение».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                    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А. С. Макаренко  </a:t>
            </a:r>
          </a:p>
        </p:txBody>
      </p:sp>
      <p:pic>
        <p:nvPicPr>
          <p:cNvPr id="2052" name="Picture 4" descr="http://xn----7sbbftmdawzf2a6e3d.xn--p1ai/wp-content/uploads/2015/12/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" b="100000" l="1634" r="98366">
                        <a14:foregroundMark x1="12927" y1="20833" x2="12927" y2="20833"/>
                        <a14:foregroundMark x1="5795" y1="25667" x2="30015" y2="7667"/>
                        <a14:foregroundMark x1="9212" y1="10500" x2="37444" y2="18333"/>
                        <a14:foregroundMark x1="23180" y1="29167" x2="23180" y2="29167"/>
                        <a14:foregroundMark x1="29123" y1="27167" x2="29123" y2="27167"/>
                        <a14:foregroundMark x1="24666" y1="28833" x2="26300" y2="27167"/>
                        <a14:foregroundMark x1="73403" y1="21833" x2="73403" y2="21833"/>
                        <a14:foregroundMark x1="71768" y1="23333" x2="71768" y2="23333"/>
                        <a14:foregroundMark x1="78306" y1="24333" x2="78306" y2="24333"/>
                        <a14:foregroundMark x1="77415" y1="23333" x2="77415" y2="23333"/>
                        <a14:foregroundMark x1="79198" y1="43500" x2="79198" y2="43500"/>
                        <a14:foregroundMark x1="74591" y1="43833" x2="74591" y2="43833"/>
                        <a14:foregroundMark x1="78306" y1="47167" x2="78306" y2="47167"/>
                        <a14:foregroundMark x1="81724" y1="42667" x2="81724" y2="42667"/>
                        <a14:foregroundMark x1="83210" y1="41000" x2="83210" y2="41000"/>
                        <a14:foregroundMark x1="16642" y1="89333" x2="16642" y2="89333"/>
                        <a14:foregroundMark x1="12036" y1="82667" x2="26895" y2="94833"/>
                        <a14:foregroundMark x1="7132" y1="94500" x2="37147" y2="80500"/>
                        <a14:foregroundMark x1="13819" y1="87500" x2="13819" y2="87500"/>
                        <a14:foregroundMark x1="65230" y1="85833" x2="65230" y2="85833"/>
                        <a14:foregroundMark x1="69242" y1="85167" x2="69242" y2="85167"/>
                        <a14:foregroundMark x1="72363" y1="83333" x2="72363" y2="83333"/>
                        <a14:foregroundMark x1="59435" y1="71500" x2="59435" y2="71500"/>
                        <a14:foregroundMark x1="73254" y1="81667" x2="60624" y2="86500"/>
                        <a14:foregroundMark x1="72957" y1="82667" x2="78009" y2="85000"/>
                        <a14:foregroundMark x1="76374" y1="80500" x2="77712" y2="83333"/>
                        <a14:foregroundMark x1="38930" y1="79833" x2="56909" y2="87167"/>
                        <a14:foregroundMark x1="35215" y1="84667" x2="54383" y2="84000"/>
                        <a14:foregroundMark x1="39970" y1="80500" x2="39970" y2="80500"/>
                        <a14:foregroundMark x1="38336" y1="81000" x2="38336" y2="81000"/>
                        <a14:foregroundMark x1="44874" y1="81333" x2="44874" y2="81333"/>
                        <a14:foregroundMark x1="84398" y1="84333" x2="84398" y2="84333"/>
                        <a14:foregroundMark x1="87519" y1="81000" x2="87519" y2="81000"/>
                        <a14:foregroundMark x1="91233" y1="80500" x2="82318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179" y="3904924"/>
            <a:ext cx="3312367" cy="29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405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154" y="5517232"/>
            <a:ext cx="7543800" cy="9144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b="1" dirty="0">
                <a:solidFill>
                  <a:srgbClr val="FF0000"/>
                </a:solidFill>
              </a:rPr>
              <a:t>«Когда не ладятся дела,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Мне помогает похвала»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                                        А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Барто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kosh-shkola10.ucoz.ru/1/i/116944-5294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8939" l="2051" r="90000">
                        <a14:foregroundMark x1="22906" y1="94242" x2="22906" y2="94242"/>
                        <a14:foregroundMark x1="27265" y1="91818" x2="27265" y2="91818"/>
                        <a14:foregroundMark x1="29145" y1="97727" x2="29145" y2="97727"/>
                        <a14:foregroundMark x1="45556" y1="87273" x2="45556" y2="87273"/>
                        <a14:foregroundMark x1="83675" y1="97424" x2="83675" y2="97424"/>
                        <a14:foregroundMark x1="27607" y1="96970" x2="27607" y2="96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2536" y="-1179512"/>
            <a:ext cx="931848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167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1350675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1. Сколько раз тебе повторять? 2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2. Посоветуй мне, пожалуйста. 1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3. Не знаю, что бы я без тебя делала. 1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4. Какие у тебя замечательные друзья. 1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5. И в кого ты только уродился? 2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6. Я в твои годы! 2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7. Ты моя опора и помощник. 1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8. Ну, на кого ты похож? 2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9. Ну, что за друзья у тебя. 2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10. О чём ты только думаешь? 2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11. Какой ты умник </a:t>
            </a:r>
            <a:r>
              <a:rPr lang="ru-RU" sz="2000" b="1" i="1" dirty="0">
                <a:solidFill>
                  <a:schemeClr val="bg1"/>
                </a:solidFill>
              </a:rPr>
              <a:t>(</a:t>
            </a:r>
            <a:r>
              <a:rPr lang="ru-RU" sz="2000" b="1" i="1" dirty="0" err="1">
                <a:solidFill>
                  <a:schemeClr val="bg1"/>
                </a:solidFill>
              </a:rPr>
              <a:t>ца</a:t>
            </a:r>
            <a:r>
              <a:rPr lang="ru-RU" sz="2000" b="1" i="1" dirty="0">
                <a:solidFill>
                  <a:schemeClr val="bg1"/>
                </a:solidFill>
              </a:rPr>
              <a:t>)</a:t>
            </a:r>
            <a:r>
              <a:rPr lang="ru-RU" sz="2000" b="1" dirty="0">
                <a:solidFill>
                  <a:schemeClr val="bg1"/>
                </a:solidFill>
              </a:rPr>
              <a:t>. 1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12. А как ты считаешь, сынок (дочь? 1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13. Какой ты у меня сообразительный </a:t>
            </a:r>
            <a:r>
              <a:rPr lang="ru-RU" sz="2000" b="1" i="1" dirty="0">
                <a:solidFill>
                  <a:schemeClr val="bg1"/>
                </a:solidFill>
              </a:rPr>
              <a:t>(</a:t>
            </a:r>
            <a:r>
              <a:rPr lang="ru-RU" sz="2000" b="1" i="1" dirty="0" err="1">
                <a:solidFill>
                  <a:schemeClr val="bg1"/>
                </a:solidFill>
              </a:rPr>
              <a:t>ая</a:t>
            </a:r>
            <a:r>
              <a:rPr lang="ru-RU" sz="2000" b="1" i="1" dirty="0">
                <a:solidFill>
                  <a:schemeClr val="bg1"/>
                </a:solidFill>
              </a:rPr>
              <a:t>)</a:t>
            </a:r>
            <a:r>
              <a:rPr lang="ru-RU" sz="2000" b="1" dirty="0">
                <a:solidFill>
                  <a:schemeClr val="bg1"/>
                </a:solidFill>
              </a:rPr>
              <a:t>. 1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14. У всех дети как дети, а ты!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727" y="260648"/>
            <a:ext cx="88376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 «Какой Вы родитель?»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dutsadok.com.ua/clipart/ljudi/814c72d2a27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528" y="1091645"/>
            <a:ext cx="3744416" cy="52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581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7-8 баллов.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Живёте </a:t>
            </a:r>
            <a:r>
              <a:rPr lang="ru-RU" b="1" dirty="0">
                <a:solidFill>
                  <a:schemeClr val="bg1"/>
                </a:solidFill>
              </a:rPr>
              <a:t>с ребёнком душа в душу. Он искренне любит и уважает вас. Ваши отношения способствуют развитию и становлению личности.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9-10 баллов. 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Вы </a:t>
            </a:r>
            <a:r>
              <a:rPr lang="ru-RU" b="1" dirty="0">
                <a:solidFill>
                  <a:schemeClr val="bg1"/>
                </a:solidFill>
              </a:rPr>
              <a:t>непоследовательны в общении с ребенком. Он уважает вас, хотя и не всегда откровенен.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11-12 баллов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Необходимо </a:t>
            </a:r>
            <a:r>
              <a:rPr lang="ru-RU" b="1" dirty="0">
                <a:solidFill>
                  <a:schemeClr val="bg1"/>
                </a:solidFill>
              </a:rPr>
              <a:t>быть к ребёнку внимательнее.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13-14 баллов.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Идете </a:t>
            </a:r>
            <a:r>
              <a:rPr lang="ru-RU" b="1" dirty="0">
                <a:solidFill>
                  <a:schemeClr val="bg1"/>
                </a:solidFill>
              </a:rPr>
              <a:t>по неверному пути. Существует недоверие между вами и ребенком. Уделяйте ему больше времени.</a:t>
            </a:r>
          </a:p>
          <a:p>
            <a:r>
              <a:rPr lang="ru-RU" b="1" dirty="0">
                <a:solidFill>
                  <a:schemeClr val="bg1"/>
                </a:solidFill>
              </a:rPr>
              <a:t>Вот вы и узнали, какой вы родитель, оценили достоинства и недостатки своего ребенка.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2414" y="188640"/>
            <a:ext cx="7524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Оценка результатов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114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458</TotalTime>
  <Words>247</Words>
  <Application>Microsoft Office PowerPoint</Application>
  <PresentationFormat>Экран (4:3)</PresentationFormat>
  <Paragraphs>79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  «Когда не ладятся дела, Мне помогает похвала»                                           А. Барто 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38</cp:revision>
  <dcterms:created xsi:type="dcterms:W3CDTF">2013-04-13T14:54:34Z</dcterms:created>
  <dcterms:modified xsi:type="dcterms:W3CDTF">2022-12-02T10:01:41Z</dcterms:modified>
</cp:coreProperties>
</file>